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7" r:id="rId2"/>
    <p:sldId id="258" r:id="rId3"/>
    <p:sldId id="277" r:id="rId4"/>
    <p:sldId id="259" r:id="rId5"/>
    <p:sldId id="260" r:id="rId6"/>
    <p:sldId id="278" r:id="rId7"/>
    <p:sldId id="280" r:id="rId8"/>
    <p:sldId id="261" r:id="rId9"/>
    <p:sldId id="281" r:id="rId10"/>
    <p:sldId id="282" r:id="rId11"/>
    <p:sldId id="284" r:id="rId12"/>
    <p:sldId id="283" r:id="rId13"/>
    <p:sldId id="285" r:id="rId14"/>
    <p:sldId id="286" r:id="rId15"/>
    <p:sldId id="287" r:id="rId16"/>
    <p:sldId id="289" r:id="rId17"/>
    <p:sldId id="288" r:id="rId18"/>
    <p:sldId id="290" r:id="rId19"/>
    <p:sldId id="291" r:id="rId20"/>
    <p:sldId id="292" r:id="rId21"/>
    <p:sldId id="293" r:id="rId22"/>
    <p:sldId id="295" r:id="rId23"/>
    <p:sldId id="296"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4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58228" autoAdjust="0"/>
  </p:normalViewPr>
  <p:slideViewPr>
    <p:cSldViewPr snapToGrid="0" snapToObjects="1">
      <p:cViewPr>
        <p:scale>
          <a:sx n="60" d="100"/>
          <a:sy n="60" d="100"/>
        </p:scale>
        <p:origin x="1116"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A73750-404A-8445-B019-8C5FD21B6261}" type="datetimeFigureOut">
              <a:rPr kumimoji="1" lang="zh-CN" altLang="en-US" smtClean="0"/>
              <a:t>2017/5/15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E9256-E708-CB4F-9C85-30E7A06718B1}" type="slidenum">
              <a:rPr kumimoji="1" lang="zh-CN" altLang="en-US" smtClean="0"/>
              <a:t>‹#›</a:t>
            </a:fld>
            <a:endParaRPr kumimoji="1" lang="zh-CN" altLang="en-US"/>
          </a:p>
        </p:txBody>
      </p:sp>
    </p:spTree>
    <p:extLst>
      <p:ext uri="{BB962C8B-B14F-4D97-AF65-F5344CB8AC3E}">
        <p14:creationId xmlns:p14="http://schemas.microsoft.com/office/powerpoint/2010/main" val="1613465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各位评委老师，大家上午好。我的毕设题目是基于核相关滤波器的多尺度目标跟踪</a:t>
            </a:r>
            <a:endParaRPr kumimoji="1" lang="zh-CN" altLang="en-US" dirty="0"/>
          </a:p>
        </p:txBody>
      </p:sp>
      <p:sp>
        <p:nvSpPr>
          <p:cNvPr id="4" name="幻灯片编号占位符 3"/>
          <p:cNvSpPr>
            <a:spLocks noGrp="1"/>
          </p:cNvSpPr>
          <p:nvPr>
            <p:ph type="sldNum" sz="quarter" idx="10"/>
          </p:nvPr>
        </p:nvSpPr>
        <p:spPr/>
        <p:txBody>
          <a:bodyPr/>
          <a:lstStyle/>
          <a:p>
            <a:fld id="{ADAE9256-E708-CB4F-9C85-30E7A06718B1}" type="slidenum">
              <a:rPr kumimoji="1" lang="zh-CN" altLang="en-US" smtClean="0"/>
              <a:t>1</a:t>
            </a:fld>
            <a:endParaRPr kumimoji="1" lang="zh-CN" altLang="en-US"/>
          </a:p>
        </p:txBody>
      </p:sp>
    </p:spTree>
    <p:extLst>
      <p:ext uri="{BB962C8B-B14F-4D97-AF65-F5344CB8AC3E}">
        <p14:creationId xmlns:p14="http://schemas.microsoft.com/office/powerpoint/2010/main" val="1373903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其中</a:t>
            </a:r>
            <a:r>
              <a:rPr lang="en-US" altLang="zh-CN" sz="1200" kern="1200" dirty="0" smtClean="0">
                <a:solidFill>
                  <a:schemeClr val="tx1"/>
                </a:solidFill>
                <a:effectLst/>
                <a:latin typeface="+mn-lt"/>
                <a:ea typeface="+mn-ea"/>
                <a:cs typeface="+mn-cs"/>
              </a:rPr>
              <a:t>z</a:t>
            </a:r>
            <a:r>
              <a:rPr lang="en-US" altLang="zh-CN" sz="1200" kern="1200" baseline="0" dirty="0" smtClean="0">
                <a:solidFill>
                  <a:schemeClr val="tx1"/>
                </a:solidFill>
                <a:effectLst/>
                <a:latin typeface="+mn-lt"/>
                <a:ea typeface="+mn-ea"/>
                <a:cs typeface="+mn-cs"/>
              </a:rPr>
              <a:t> </a:t>
            </a:r>
            <a:r>
              <a:rPr lang="en-US" altLang="zh-CN" sz="1200" kern="1200" baseline="0" dirty="0" err="1" smtClean="0">
                <a:solidFill>
                  <a:schemeClr val="tx1"/>
                </a:solidFill>
                <a:effectLst/>
                <a:latin typeface="+mn-lt"/>
                <a:ea typeface="+mn-ea"/>
                <a:cs typeface="+mn-cs"/>
              </a:rPr>
              <a:t>ti</a:t>
            </a:r>
            <a:r>
              <a:rPr lang="zh-CN" altLang="zh-CN" sz="1200" kern="1200" dirty="0" smtClean="0">
                <a:solidFill>
                  <a:schemeClr val="tx1"/>
                </a:solidFill>
                <a:effectLst/>
                <a:latin typeface="+mn-lt"/>
                <a:ea typeface="+mn-ea"/>
                <a:cs typeface="+mn-cs"/>
              </a:rPr>
              <a:t>是大小为</a:t>
            </a:r>
            <a:r>
              <a:rPr lang="en-US" altLang="zh-CN" sz="1200" kern="1200" dirty="0" err="1" smtClean="0">
                <a:solidFill>
                  <a:schemeClr val="tx1"/>
                </a:solidFill>
                <a:effectLst/>
                <a:latin typeface="+mn-lt"/>
                <a:ea typeface="+mn-ea"/>
                <a:cs typeface="+mn-cs"/>
              </a:rPr>
              <a:t>tist</a:t>
            </a:r>
            <a:r>
              <a:rPr lang="zh-CN" altLang="zh-CN" sz="1200" kern="1200" dirty="0" smtClean="0">
                <a:solidFill>
                  <a:schemeClr val="tx1"/>
                </a:solidFill>
                <a:effectLst/>
                <a:latin typeface="+mn-lt"/>
                <a:ea typeface="+mn-ea"/>
                <a:cs typeface="+mn-cs"/>
              </a:rPr>
              <a:t>的采样块，，并</a:t>
            </a:r>
            <a:r>
              <a:rPr lang="zh-CN" altLang="en-US" sz="1200" kern="1200" dirty="0" smtClean="0">
                <a:solidFill>
                  <a:schemeClr val="tx1"/>
                </a:solidFill>
                <a:effectLst/>
                <a:latin typeface="+mn-lt"/>
                <a:ea typeface="+mn-ea"/>
                <a:cs typeface="+mn-cs"/>
              </a:rPr>
              <a:t>通过双线性插值</a:t>
            </a:r>
            <a:r>
              <a:rPr lang="zh-CN" altLang="zh-CN" sz="1200" kern="1200" dirty="0" smtClean="0">
                <a:solidFill>
                  <a:schemeClr val="tx1"/>
                </a:solidFill>
                <a:effectLst/>
                <a:latin typeface="+mn-lt"/>
                <a:ea typeface="+mn-ea"/>
                <a:cs typeface="+mn-cs"/>
              </a:rPr>
              <a:t>调整到标准尺寸</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st</a:t>
            </a:r>
            <a:endParaRPr kumimoji="1" lang="zh-CN" altLang="en-US" dirty="0"/>
          </a:p>
        </p:txBody>
      </p:sp>
      <p:sp>
        <p:nvSpPr>
          <p:cNvPr id="4" name="幻灯片编号占位符 3"/>
          <p:cNvSpPr>
            <a:spLocks noGrp="1"/>
          </p:cNvSpPr>
          <p:nvPr>
            <p:ph type="sldNum" sz="quarter" idx="10"/>
          </p:nvPr>
        </p:nvSpPr>
        <p:spPr/>
        <p:txBody>
          <a:bodyPr/>
          <a:lstStyle/>
          <a:p>
            <a:fld id="{ADAE9256-E708-CB4F-9C85-30E7A06718B1}" type="slidenum">
              <a:rPr kumimoji="1" lang="zh-CN" altLang="en-US" smtClean="0"/>
              <a:t>10</a:t>
            </a:fld>
            <a:endParaRPr kumimoji="1" lang="zh-CN" altLang="en-US"/>
          </a:p>
        </p:txBody>
      </p:sp>
    </p:spTree>
    <p:extLst>
      <p:ext uri="{BB962C8B-B14F-4D97-AF65-F5344CB8AC3E}">
        <p14:creationId xmlns:p14="http://schemas.microsoft.com/office/powerpoint/2010/main" val="245435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我们以</a:t>
            </a:r>
            <a:r>
              <a:rPr kumimoji="1" lang="en-US" altLang="zh-CN" dirty="0" smtClean="0"/>
              <a:t>theta</a:t>
            </a:r>
            <a:r>
              <a:rPr kumimoji="1" lang="zh-CN" altLang="en-US" dirty="0" smtClean="0"/>
              <a:t>的学习率更新</a:t>
            </a:r>
            <a:endParaRPr kumimoji="1" lang="zh-CN" altLang="en-US" dirty="0"/>
          </a:p>
        </p:txBody>
      </p:sp>
      <p:sp>
        <p:nvSpPr>
          <p:cNvPr id="4" name="幻灯片编号占位符 3"/>
          <p:cNvSpPr>
            <a:spLocks noGrp="1"/>
          </p:cNvSpPr>
          <p:nvPr>
            <p:ph type="sldNum" sz="quarter" idx="10"/>
          </p:nvPr>
        </p:nvSpPr>
        <p:spPr/>
        <p:txBody>
          <a:bodyPr/>
          <a:lstStyle/>
          <a:p>
            <a:fld id="{ADAE9256-E708-CB4F-9C85-30E7A06718B1}" type="slidenum">
              <a:rPr kumimoji="1" lang="zh-CN" altLang="en-US" smtClean="0"/>
              <a:t>11</a:t>
            </a:fld>
            <a:endParaRPr kumimoji="1" lang="zh-CN" altLang="en-US"/>
          </a:p>
        </p:txBody>
      </p:sp>
    </p:spTree>
    <p:extLst>
      <p:ext uri="{BB962C8B-B14F-4D97-AF65-F5344CB8AC3E}">
        <p14:creationId xmlns:p14="http://schemas.microsoft.com/office/powerpoint/2010/main" val="986446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下面的列表分别列出了每个视频以及所包含的挑战</a:t>
            </a:r>
            <a:endParaRPr kumimoji="1" lang="zh-CN" altLang="en-US" dirty="0"/>
          </a:p>
        </p:txBody>
      </p:sp>
      <p:sp>
        <p:nvSpPr>
          <p:cNvPr id="4" name="幻灯片编号占位符 3"/>
          <p:cNvSpPr>
            <a:spLocks noGrp="1"/>
          </p:cNvSpPr>
          <p:nvPr>
            <p:ph type="sldNum" sz="quarter" idx="10"/>
          </p:nvPr>
        </p:nvSpPr>
        <p:spPr/>
        <p:txBody>
          <a:bodyPr/>
          <a:lstStyle/>
          <a:p>
            <a:fld id="{ADAE9256-E708-CB4F-9C85-30E7A06718B1}" type="slidenum">
              <a:rPr kumimoji="1" lang="zh-CN" altLang="en-US" smtClean="0"/>
              <a:t>12</a:t>
            </a:fld>
            <a:endParaRPr kumimoji="1" lang="zh-CN" altLang="en-US"/>
          </a:p>
        </p:txBody>
      </p:sp>
    </p:spTree>
    <p:extLst>
      <p:ext uri="{BB962C8B-B14F-4D97-AF65-F5344CB8AC3E}">
        <p14:creationId xmlns:p14="http://schemas.microsoft.com/office/powerpoint/2010/main" val="1751666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DAE9256-E708-CB4F-9C85-30E7A06718B1}" type="slidenum">
              <a:rPr kumimoji="1" lang="zh-CN" altLang="en-US" smtClean="0"/>
              <a:t>13</a:t>
            </a:fld>
            <a:endParaRPr kumimoji="1" lang="zh-CN" altLang="en-US"/>
          </a:p>
        </p:txBody>
      </p:sp>
    </p:spTree>
    <p:extLst>
      <p:ext uri="{BB962C8B-B14F-4D97-AF65-F5344CB8AC3E}">
        <p14:creationId xmlns:p14="http://schemas.microsoft.com/office/powerpoint/2010/main" val="1787572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DAE9256-E708-CB4F-9C85-30E7A06718B1}" type="slidenum">
              <a:rPr kumimoji="1" lang="zh-CN" altLang="en-US" smtClean="0"/>
              <a:t>14</a:t>
            </a:fld>
            <a:endParaRPr kumimoji="1" lang="zh-CN" altLang="en-US"/>
          </a:p>
        </p:txBody>
      </p:sp>
    </p:spTree>
    <p:extLst>
      <p:ext uri="{BB962C8B-B14F-4D97-AF65-F5344CB8AC3E}">
        <p14:creationId xmlns:p14="http://schemas.microsoft.com/office/powerpoint/2010/main" val="1706699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在实验过程中，我们的评价标准是精确度和成功率</a:t>
            </a:r>
            <a:endParaRPr kumimoji="1" lang="en-US" altLang="zh-CN" dirty="0" smtClean="0"/>
          </a:p>
          <a:p>
            <a:r>
              <a:rPr lang="zh-CN" altLang="zh-CN" sz="1200" kern="100" dirty="0" smtClean="0">
                <a:effectLst/>
                <a:latin typeface="Microsoft YaHei Light" charset="-122"/>
                <a:ea typeface="Microsoft YaHei Light" charset="-122"/>
                <a:cs typeface="Microsoft YaHei Light" charset="-122"/>
              </a:rPr>
              <a:t>但是当出现目标丢失时，跟踪结果中目标位置是随机的，此时中心点误差可能不能对跟踪性能进行正确评价。因此实验中采取精确度曲线对试验结果进行精确度评价。</a:t>
            </a:r>
            <a:endParaRPr kumimoji="1" lang="zh-CN" altLang="en-US" dirty="0"/>
          </a:p>
        </p:txBody>
      </p:sp>
      <p:sp>
        <p:nvSpPr>
          <p:cNvPr id="4" name="幻灯片编号占位符 3"/>
          <p:cNvSpPr>
            <a:spLocks noGrp="1"/>
          </p:cNvSpPr>
          <p:nvPr>
            <p:ph type="sldNum" sz="quarter" idx="10"/>
          </p:nvPr>
        </p:nvSpPr>
        <p:spPr/>
        <p:txBody>
          <a:bodyPr/>
          <a:lstStyle/>
          <a:p>
            <a:fld id="{ADAE9256-E708-CB4F-9C85-30E7A06718B1}" type="slidenum">
              <a:rPr kumimoji="1" lang="zh-CN" altLang="en-US" smtClean="0"/>
              <a:t>15</a:t>
            </a:fld>
            <a:endParaRPr kumimoji="1" lang="zh-CN" altLang="en-US"/>
          </a:p>
        </p:txBody>
      </p:sp>
    </p:spTree>
    <p:extLst>
      <p:ext uri="{BB962C8B-B14F-4D97-AF65-F5344CB8AC3E}">
        <p14:creationId xmlns:p14="http://schemas.microsoft.com/office/powerpoint/2010/main" val="1134529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smtClean="0">
                <a:latin typeface="Microsoft YaHei Light" charset="-122"/>
                <a:ea typeface="Microsoft YaHei Light" charset="-122"/>
                <a:cs typeface="Microsoft YaHei Light" charset="-122"/>
              </a:rPr>
              <a:t>边界框重叠率是另一种评价跟踪器性能的标准</a:t>
            </a:r>
            <a:endParaRPr kumimoji="1" lang="zh-CN" altLang="en-US" dirty="0"/>
          </a:p>
        </p:txBody>
      </p:sp>
      <p:sp>
        <p:nvSpPr>
          <p:cNvPr id="4" name="幻灯片编号占位符 3"/>
          <p:cNvSpPr>
            <a:spLocks noGrp="1"/>
          </p:cNvSpPr>
          <p:nvPr>
            <p:ph type="sldNum" sz="quarter" idx="10"/>
          </p:nvPr>
        </p:nvSpPr>
        <p:spPr/>
        <p:txBody>
          <a:bodyPr/>
          <a:lstStyle/>
          <a:p>
            <a:fld id="{ADAE9256-E708-CB4F-9C85-30E7A06718B1}" type="slidenum">
              <a:rPr kumimoji="1" lang="zh-CN" altLang="en-US" smtClean="0"/>
              <a:t>16</a:t>
            </a:fld>
            <a:endParaRPr kumimoji="1" lang="zh-CN" altLang="en-US"/>
          </a:p>
        </p:txBody>
      </p:sp>
    </p:spTree>
    <p:extLst>
      <p:ext uri="{BB962C8B-B14F-4D97-AF65-F5344CB8AC3E}">
        <p14:creationId xmlns:p14="http://schemas.microsoft.com/office/powerpoint/2010/main" val="743202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DAE9256-E708-CB4F-9C85-30E7A06718B1}" type="slidenum">
              <a:rPr kumimoji="1" lang="zh-CN" altLang="en-US" smtClean="0"/>
              <a:t>17</a:t>
            </a:fld>
            <a:endParaRPr kumimoji="1" lang="zh-CN" altLang="en-US"/>
          </a:p>
        </p:txBody>
      </p:sp>
    </p:spTree>
    <p:extLst>
      <p:ext uri="{BB962C8B-B14F-4D97-AF65-F5344CB8AC3E}">
        <p14:creationId xmlns:p14="http://schemas.microsoft.com/office/powerpoint/2010/main" val="1390210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另外我们在部分数据集上进行了一些复杂场景的对比</a:t>
            </a:r>
            <a:endParaRPr kumimoji="1" lang="zh-CN" altLang="en-US" dirty="0"/>
          </a:p>
        </p:txBody>
      </p:sp>
      <p:sp>
        <p:nvSpPr>
          <p:cNvPr id="4" name="幻灯片编号占位符 3"/>
          <p:cNvSpPr>
            <a:spLocks noGrp="1"/>
          </p:cNvSpPr>
          <p:nvPr>
            <p:ph type="sldNum" sz="quarter" idx="10"/>
          </p:nvPr>
        </p:nvSpPr>
        <p:spPr/>
        <p:txBody>
          <a:bodyPr/>
          <a:lstStyle/>
          <a:p>
            <a:fld id="{ADAE9256-E708-CB4F-9C85-30E7A06718B1}" type="slidenum">
              <a:rPr kumimoji="1" lang="zh-CN" altLang="en-US" smtClean="0"/>
              <a:t>18</a:t>
            </a:fld>
            <a:endParaRPr kumimoji="1" lang="zh-CN" altLang="en-US"/>
          </a:p>
        </p:txBody>
      </p:sp>
    </p:spTree>
    <p:extLst>
      <p:ext uri="{BB962C8B-B14F-4D97-AF65-F5344CB8AC3E}">
        <p14:creationId xmlns:p14="http://schemas.microsoft.com/office/powerpoint/2010/main" val="468366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DAE9256-E708-CB4F-9C85-30E7A06718B1}" type="slidenum">
              <a:rPr kumimoji="1" lang="zh-CN" altLang="en-US" smtClean="0"/>
              <a:t>19</a:t>
            </a:fld>
            <a:endParaRPr kumimoji="1" lang="zh-CN" altLang="en-US"/>
          </a:p>
        </p:txBody>
      </p:sp>
    </p:spTree>
    <p:extLst>
      <p:ext uri="{BB962C8B-B14F-4D97-AF65-F5344CB8AC3E}">
        <p14:creationId xmlns:p14="http://schemas.microsoft.com/office/powerpoint/2010/main" val="377866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下面我将分为五个部分向大家介绍我的内容。分别是</a:t>
            </a:r>
            <a:endParaRPr kumimoji="1" lang="zh-CN" altLang="en-US" dirty="0"/>
          </a:p>
        </p:txBody>
      </p:sp>
      <p:sp>
        <p:nvSpPr>
          <p:cNvPr id="4" name="幻灯片编号占位符 3"/>
          <p:cNvSpPr>
            <a:spLocks noGrp="1"/>
          </p:cNvSpPr>
          <p:nvPr>
            <p:ph type="sldNum" sz="quarter" idx="10"/>
          </p:nvPr>
        </p:nvSpPr>
        <p:spPr/>
        <p:txBody>
          <a:bodyPr/>
          <a:lstStyle/>
          <a:p>
            <a:fld id="{ADAE9256-E708-CB4F-9C85-30E7A06718B1}" type="slidenum">
              <a:rPr kumimoji="1" lang="zh-CN" altLang="en-US" smtClean="0"/>
              <a:t>2</a:t>
            </a:fld>
            <a:endParaRPr kumimoji="1" lang="zh-CN" altLang="en-US"/>
          </a:p>
        </p:txBody>
      </p:sp>
    </p:spTree>
    <p:extLst>
      <p:ext uri="{BB962C8B-B14F-4D97-AF65-F5344CB8AC3E}">
        <p14:creationId xmlns:p14="http://schemas.microsoft.com/office/powerpoint/2010/main" val="1846239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DAE9256-E708-CB4F-9C85-30E7A06718B1}" type="slidenum">
              <a:rPr kumimoji="1" lang="zh-CN" altLang="en-US" smtClean="0"/>
              <a:t>20</a:t>
            </a:fld>
            <a:endParaRPr kumimoji="1" lang="zh-CN" altLang="en-US"/>
          </a:p>
        </p:txBody>
      </p:sp>
    </p:spTree>
    <p:extLst>
      <p:ext uri="{BB962C8B-B14F-4D97-AF65-F5344CB8AC3E}">
        <p14:creationId xmlns:p14="http://schemas.microsoft.com/office/powerpoint/2010/main" val="1269841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DAE9256-E708-CB4F-9C85-30E7A06718B1}" type="slidenum">
              <a:rPr kumimoji="1" lang="zh-CN" altLang="en-US" smtClean="0"/>
              <a:t>21</a:t>
            </a:fld>
            <a:endParaRPr kumimoji="1" lang="zh-CN" altLang="en-US"/>
          </a:p>
        </p:txBody>
      </p:sp>
    </p:spTree>
    <p:extLst>
      <p:ext uri="{BB962C8B-B14F-4D97-AF65-F5344CB8AC3E}">
        <p14:creationId xmlns:p14="http://schemas.microsoft.com/office/powerpoint/2010/main" val="1631716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可以看出，它的准确性和鲁棒性较高。</a:t>
            </a:r>
            <a:endParaRPr kumimoji="1" lang="zh-CN" altLang="en-US" dirty="0"/>
          </a:p>
        </p:txBody>
      </p:sp>
      <p:sp>
        <p:nvSpPr>
          <p:cNvPr id="4" name="幻灯片编号占位符 3"/>
          <p:cNvSpPr>
            <a:spLocks noGrp="1"/>
          </p:cNvSpPr>
          <p:nvPr>
            <p:ph type="sldNum" sz="quarter" idx="10"/>
          </p:nvPr>
        </p:nvSpPr>
        <p:spPr/>
        <p:txBody>
          <a:bodyPr/>
          <a:lstStyle/>
          <a:p>
            <a:fld id="{ADAE9256-E708-CB4F-9C85-30E7A06718B1}" type="slidenum">
              <a:rPr kumimoji="1" lang="zh-CN" altLang="en-US" smtClean="0"/>
              <a:t>22</a:t>
            </a:fld>
            <a:endParaRPr kumimoji="1" lang="zh-CN" altLang="en-US"/>
          </a:p>
        </p:txBody>
      </p:sp>
    </p:spTree>
    <p:extLst>
      <p:ext uri="{BB962C8B-B14F-4D97-AF65-F5344CB8AC3E}">
        <p14:creationId xmlns:p14="http://schemas.microsoft.com/office/powerpoint/2010/main" val="2718249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DAE9256-E708-CB4F-9C85-30E7A06718B1}" type="slidenum">
              <a:rPr kumimoji="1" lang="zh-CN" altLang="en-US" smtClean="0"/>
              <a:t>23</a:t>
            </a:fld>
            <a:endParaRPr kumimoji="1" lang="zh-CN" altLang="en-US"/>
          </a:p>
        </p:txBody>
      </p:sp>
    </p:spTree>
    <p:extLst>
      <p:ext uri="{BB962C8B-B14F-4D97-AF65-F5344CB8AC3E}">
        <p14:creationId xmlns:p14="http://schemas.microsoft.com/office/powerpoint/2010/main" val="35720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第一段，如图所示，目标跟踪是指从视频序列的起始帧给出特定目标的边界框（</a:t>
            </a:r>
            <a:r>
              <a:rPr kumimoji="1" lang="en-US" altLang="zh-CN" dirty="0" smtClean="0"/>
              <a:t>bounding</a:t>
            </a:r>
            <a:r>
              <a:rPr kumimoji="1" lang="en-US" altLang="zh-CN" baseline="0" dirty="0" smtClean="0"/>
              <a:t> box</a:t>
            </a:r>
            <a:r>
              <a:rPr kumimoji="1" lang="zh-CN" altLang="en-US" dirty="0" smtClean="0"/>
              <a:t>）开始，对视频序列进行分析，确定后续帧序列中该目标的位置。近年来，人们对目标跟踪算法的研究取得了很大的进步，但是，第二段，并且单独的一种跟踪算法不能对所有的影响因素进行处理。例如，某种算法解决了光照变化问题，但是却不能较好地适应目标尺度变化问题。因此我们只能根据具体的应用需求来设计不同的跟踪算法。在目标跟踪算法中，</a:t>
            </a:r>
            <a:r>
              <a:rPr kumimoji="1" lang="en-US" altLang="zh-CN" dirty="0" smtClean="0"/>
              <a:t>KCF</a:t>
            </a:r>
            <a:r>
              <a:rPr kumimoji="1" lang="zh-CN" altLang="en-US" dirty="0" smtClean="0"/>
              <a:t>（核相关滤波器）是一个里程碑式的算法（将在第三部分详细介绍），但是其不能解决尺度变化的问题。因此，第三段</a:t>
            </a:r>
            <a:endParaRPr kumimoji="1" lang="zh-CN" altLang="en-US" dirty="0"/>
          </a:p>
        </p:txBody>
      </p:sp>
      <p:sp>
        <p:nvSpPr>
          <p:cNvPr id="4" name="幻灯片编号占位符 3"/>
          <p:cNvSpPr>
            <a:spLocks noGrp="1"/>
          </p:cNvSpPr>
          <p:nvPr>
            <p:ph type="sldNum" sz="quarter" idx="10"/>
          </p:nvPr>
        </p:nvSpPr>
        <p:spPr/>
        <p:txBody>
          <a:bodyPr/>
          <a:lstStyle/>
          <a:p>
            <a:fld id="{ADAE9256-E708-CB4F-9C85-30E7A06718B1}" type="slidenum">
              <a:rPr kumimoji="1" lang="zh-CN" altLang="en-US" smtClean="0"/>
              <a:t>3</a:t>
            </a:fld>
            <a:endParaRPr kumimoji="1" lang="zh-CN" altLang="en-US"/>
          </a:p>
        </p:txBody>
      </p:sp>
    </p:spTree>
    <p:extLst>
      <p:ext uri="{BB962C8B-B14F-4D97-AF65-F5344CB8AC3E}">
        <p14:creationId xmlns:p14="http://schemas.microsoft.com/office/powerpoint/2010/main" val="1242883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如图所示，目标跟踪初始我们首先给出视频序列中第一帧的跟踪框</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初始化观测模型，</a:t>
            </a:r>
            <a:r>
              <a:rPr lang="zh-CN" altLang="en-US" sz="1200" kern="1200" dirty="0" smtClean="0">
                <a:solidFill>
                  <a:schemeClr val="tx1"/>
                </a:solidFill>
                <a:effectLst/>
                <a:latin typeface="+mn-lt"/>
                <a:ea typeface="+mn-ea"/>
                <a:cs typeface="+mn-cs"/>
              </a:rPr>
              <a:t>观测模型就是一些分分类或回归的方法，如</a:t>
            </a:r>
            <a:r>
              <a:rPr lang="en-US" altLang="zh-CN" sz="1200" kern="1200" dirty="0" smtClean="0">
                <a:solidFill>
                  <a:schemeClr val="tx1"/>
                </a:solidFill>
                <a:effectLst/>
                <a:latin typeface="+mn-lt"/>
                <a:ea typeface="+mn-ea"/>
                <a:cs typeface="+mn-cs"/>
              </a:rPr>
              <a:t>SVM</a:t>
            </a:r>
            <a:r>
              <a:rPr lang="zh-CN" altLang="en-US" sz="1200" kern="1200" dirty="0" smtClean="0">
                <a:solidFill>
                  <a:schemeClr val="tx1"/>
                </a:solidFill>
                <a:effectLst/>
                <a:latin typeface="+mn-lt"/>
                <a:ea typeface="+mn-ea"/>
                <a:cs typeface="+mn-cs"/>
              </a:rPr>
              <a:t>，罗杰斯特回归等。</a:t>
            </a:r>
            <a:r>
              <a:rPr lang="zh-CN" altLang="zh-CN" sz="1200" kern="1200" dirty="0" smtClean="0">
                <a:solidFill>
                  <a:schemeClr val="tx1"/>
                </a:solidFill>
                <a:effectLst/>
                <a:latin typeface="+mn-lt"/>
                <a:ea typeface="+mn-ea"/>
                <a:cs typeface="+mn-cs"/>
              </a:rPr>
              <a:t>然后对下一帧的图像先用运动模型来产生一系列的候选区域；提取出每个区域的特征</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利用观测模型来计算每个候选区域是目标区域的概率，概率最大的那个被选作目标区域位置，同时基于观测模型的输出判断是否要进行模型更新；如果是多个跟踪器融合的方案，还要将每个跟踪器的输出进行后处理来得到最终结果。</a:t>
            </a:r>
            <a:r>
              <a:rPr lang="zh-CN" altLang="en-US" sz="1200" kern="1200" dirty="0" smtClean="0">
                <a:solidFill>
                  <a:schemeClr val="tx1"/>
                </a:solidFill>
                <a:effectLst/>
                <a:latin typeface="+mn-lt"/>
                <a:ea typeface="+mn-ea"/>
                <a:cs typeface="+mn-cs"/>
              </a:rPr>
              <a:t>实验证明特征提取部分对整个实验结果的影响最大，因此后文提出了多特征融合策略</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ADAE9256-E708-CB4F-9C85-30E7A06718B1}" type="slidenum">
              <a:rPr kumimoji="1" lang="zh-CN" altLang="en-US" smtClean="0"/>
              <a:t>4</a:t>
            </a:fld>
            <a:endParaRPr kumimoji="1" lang="zh-CN" altLang="en-US"/>
          </a:p>
        </p:txBody>
      </p:sp>
    </p:spTree>
    <p:extLst>
      <p:ext uri="{BB962C8B-B14F-4D97-AF65-F5344CB8AC3E}">
        <p14:creationId xmlns:p14="http://schemas.microsoft.com/office/powerpoint/2010/main" val="488767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dirty="0" smtClean="0"/>
                  <a:t>在</a:t>
                </a:r>
                <a:r>
                  <a:rPr kumimoji="1" lang="en-US" altLang="zh-CN" dirty="0" smtClean="0"/>
                  <a:t>KCF</a:t>
                </a:r>
                <a:r>
                  <a:rPr kumimoji="1" lang="zh-CN" altLang="en-US" dirty="0" smtClean="0"/>
                  <a:t>中我们选择了岭回归，因为它有非常简洁的解析解，并</a:t>
                </a:r>
                <a:r>
                  <a:rPr lang="zh-CN" altLang="zh-CN" sz="1200" kern="1200" dirty="0" smtClean="0">
                    <a:solidFill>
                      <a:schemeClr val="tx1"/>
                    </a:solidFill>
                    <a:effectLst/>
                    <a:latin typeface="+mn-lt"/>
                    <a:ea typeface="+mn-ea"/>
                    <a:cs typeface="+mn-cs"/>
                  </a:rPr>
                  <a:t>且和一些复杂的方法（如</a:t>
                </a:r>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）有差不多的表现。我们的训练目标是找到合适的权重</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w</m:t>
                    </m:r>
                  </m:oMath>
                </a14:m>
                <a:r>
                  <a:rPr lang="zh-CN" altLang="zh-CN" sz="1200" kern="1200" dirty="0">
                    <a:solidFill>
                      <a:schemeClr val="tx1"/>
                    </a:solidFill>
                    <a:effectLst/>
                    <a:latin typeface="+mn-lt"/>
                    <a:ea typeface="+mn-ea"/>
                    <a:cs typeface="+mn-cs"/>
                  </a:rPr>
                  <a:t>，对于打分</a:t>
                </a:r>
                <a:r>
                  <a:rPr lang="zh-CN" altLang="zh-CN" sz="1200" kern="1200" dirty="0" smtClean="0">
                    <a:solidFill>
                      <a:schemeClr val="tx1"/>
                    </a:solidFill>
                    <a:effectLst/>
                    <a:latin typeface="+mn-lt"/>
                    <a:ea typeface="+mn-ea"/>
                    <a:cs typeface="+mn-cs"/>
                  </a:rPr>
                  <a:t>函数使得</a:t>
                </a:r>
                <a:r>
                  <a:rPr lang="zh-CN" altLang="zh-CN" sz="1200" kern="1200" dirty="0">
                    <a:solidFill>
                      <a:schemeClr val="tx1"/>
                    </a:solidFill>
                    <a:effectLst/>
                    <a:latin typeface="+mn-lt"/>
                    <a:ea typeface="+mn-ea"/>
                    <a:cs typeface="+mn-cs"/>
                  </a:rPr>
                  <a:t>其能够最小化样本</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和目标</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之间的最小二乘误差</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因此我们定义目标函数为二范式加上正则项，</a:t>
                </a:r>
                <a:r>
                  <a:rPr lang="zh-CN" altLang="zh-CN" sz="1200" kern="1200" dirty="0" smtClean="0">
                    <a:solidFill>
                      <a:schemeClr val="tx1"/>
                    </a:solidFill>
                    <a:effectLst/>
                    <a:latin typeface="+mn-lt"/>
                    <a:ea typeface="+mn-ea"/>
                    <a:cs typeface="+mn-cs"/>
                  </a:rPr>
                  <a:t>：其中</a:t>
                </a:r>
                <a:r>
                  <a:rPr lang="en-US" altLang="zh-CN" sz="1200" kern="1200" dirty="0" smtClean="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lamda</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是正则化参数，防止过</a:t>
                </a:r>
                <a:r>
                  <a:rPr lang="zh-CN" altLang="zh-CN" sz="1200" kern="1200" dirty="0" smtClean="0">
                    <a:solidFill>
                      <a:schemeClr val="tx1"/>
                    </a:solidFill>
                    <a:effectLst/>
                    <a:latin typeface="+mn-lt"/>
                    <a:ea typeface="+mn-ea"/>
                    <a:cs typeface="+mn-cs"/>
                  </a:rPr>
                  <a:t>拟合</a:t>
                </a:r>
                <a:r>
                  <a:rPr lang="zh-CN" altLang="en-US" sz="1200" kern="1200" dirty="0" smtClean="0">
                    <a:solidFill>
                      <a:schemeClr val="tx1"/>
                    </a:solidFill>
                    <a:effectLst/>
                    <a:latin typeface="+mn-lt"/>
                    <a:ea typeface="+mn-ea"/>
                    <a:cs typeface="+mn-cs"/>
                  </a:rPr>
                  <a:t>。根据公式</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和公式</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我们</a:t>
                </a:r>
                <a:r>
                  <a:rPr lang="zh-CN" altLang="zh-CN" sz="1200" kern="1200" dirty="0">
                    <a:solidFill>
                      <a:schemeClr val="tx1"/>
                    </a:solidFill>
                    <a:effectLst/>
                    <a:latin typeface="+mn-lt"/>
                    <a:ea typeface="+mn-ea"/>
                    <a:cs typeface="+mn-cs"/>
                  </a:rPr>
                  <a:t>可以得出</a:t>
                </a:r>
                <a:r>
                  <a:rPr lang="en-US" altLang="zh-CN" sz="1200" kern="1200" dirty="0">
                    <a:solidFill>
                      <a:schemeClr val="tx1"/>
                    </a:solidFill>
                    <a:effectLst/>
                    <a:latin typeface="+mn-lt"/>
                    <a:ea typeface="+mn-ea"/>
                    <a:cs typeface="+mn-cs"/>
                  </a:rPr>
                  <a:t>w</a:t>
                </a:r>
                <a:r>
                  <a:rPr lang="zh-CN" altLang="zh-CN" sz="1200" kern="1200" dirty="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解析解</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当</a:t>
                </a:r>
                <a:r>
                  <a:rPr lang="zh-CN" altLang="zh-CN" sz="1200" kern="1200" dirty="0">
                    <a:solidFill>
                      <a:schemeClr val="tx1"/>
                    </a:solidFill>
                    <a:effectLst/>
                    <a:latin typeface="+mn-lt"/>
                    <a:ea typeface="+mn-ea"/>
                    <a:cs typeface="+mn-cs"/>
                  </a:rPr>
                  <a:t>我们在复数域进行运算时，可将公式（</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）改写</a:t>
                </a:r>
                <a:r>
                  <a:rPr lang="zh-CN" altLang="zh-CN" sz="1200" kern="1200" dirty="0" smtClean="0">
                    <a:solidFill>
                      <a:schemeClr val="tx1"/>
                    </a:solidFill>
                    <a:effectLst/>
                    <a:latin typeface="+mn-lt"/>
                    <a:ea typeface="+mn-ea"/>
                    <a:cs typeface="+mn-cs"/>
                  </a:rPr>
                  <a:t>为</a:t>
                </a:r>
                <a:r>
                  <a:rPr lang="zh-CN" altLang="en-US" sz="1200" kern="1200" dirty="0" smtClean="0">
                    <a:solidFill>
                      <a:schemeClr val="tx1"/>
                    </a:solidFill>
                    <a:effectLst/>
                    <a:latin typeface="+mn-lt"/>
                    <a:ea typeface="+mn-ea"/>
                    <a:cs typeface="+mn-cs"/>
                  </a:rPr>
                  <a:t>公式</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dirty="0" smtClean="0">
                    <a:effectLst/>
                  </a:rPr>
                  <a:t> </a:t>
                </a:r>
                <a:endParaRPr kumimoji="1" lang="zh-CN" altLang="en-US" dirty="0"/>
              </a:p>
            </p:txBody>
          </p:sp>
        </mc:Choice>
        <mc:Fallback xmlns="">
          <p:sp>
            <p:nvSpPr>
              <p:cNvPr id="3" name="备注占位符 2"/>
              <p:cNvSpPr>
                <a:spLocks noGrp="1"/>
              </p:cNvSpPr>
              <p:nvPr>
                <p:ph type="body" idx="1"/>
              </p:nvPr>
            </p:nvSpPr>
            <p:spPr/>
            <p:txBody>
              <a:bodyPr/>
              <a:lstStyle/>
              <a:p>
                <a:r>
                  <a:rPr kumimoji="1" lang="zh-CN" altLang="en-US" dirty="0" smtClean="0"/>
                  <a:t>在</a:t>
                </a:r>
                <a:r>
                  <a:rPr kumimoji="1" lang="en-US" altLang="zh-CN" dirty="0" smtClean="0"/>
                  <a:t>KCF</a:t>
                </a:r>
                <a:r>
                  <a:rPr kumimoji="1" lang="zh-CN" altLang="en-US" dirty="0" smtClean="0"/>
                  <a:t>中我们选择了岭回归，因为它有非常简洁的解析解，并</a:t>
                </a:r>
                <a:r>
                  <a:rPr lang="zh-CN" altLang="zh-CN" sz="1200" kern="1200" dirty="0" smtClean="0">
                    <a:solidFill>
                      <a:schemeClr val="tx1"/>
                    </a:solidFill>
                    <a:effectLst/>
                    <a:latin typeface="+mn-lt"/>
                    <a:ea typeface="+mn-ea"/>
                    <a:cs typeface="+mn-cs"/>
                  </a:rPr>
                  <a:t>且和一些复杂的方法（如</a:t>
                </a:r>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）有差不多的表现。我们的训练目标是找到合适的权重</a:t>
                </a:r>
                <a:r>
                  <a:rPr lang="en-US" altLang="zh-CN" sz="1200" i="0" kern="1200">
                    <a:solidFill>
                      <a:schemeClr val="tx1"/>
                    </a:solidFill>
                    <a:effectLst/>
                    <a:latin typeface="+mn-lt"/>
                    <a:ea typeface="+mn-ea"/>
                    <a:cs typeface="+mn-cs"/>
                  </a:rPr>
                  <a:t>w</a:t>
                </a:r>
                <a:r>
                  <a:rPr lang="zh-CN" altLang="zh-CN" sz="1200" kern="1200" dirty="0">
                    <a:solidFill>
                      <a:schemeClr val="tx1"/>
                    </a:solidFill>
                    <a:effectLst/>
                    <a:latin typeface="+mn-lt"/>
                    <a:ea typeface="+mn-ea"/>
                    <a:cs typeface="+mn-cs"/>
                  </a:rPr>
                  <a:t>，对于打分</a:t>
                </a:r>
                <a:r>
                  <a:rPr lang="zh-CN" altLang="zh-CN" sz="1200" kern="1200" dirty="0" smtClean="0">
                    <a:solidFill>
                      <a:schemeClr val="tx1"/>
                    </a:solidFill>
                    <a:effectLst/>
                    <a:latin typeface="+mn-lt"/>
                    <a:ea typeface="+mn-ea"/>
                    <a:cs typeface="+mn-cs"/>
                  </a:rPr>
                  <a:t>函数使得</a:t>
                </a:r>
                <a:r>
                  <a:rPr lang="zh-CN" altLang="zh-CN" sz="1200" kern="1200" dirty="0">
                    <a:solidFill>
                      <a:schemeClr val="tx1"/>
                    </a:solidFill>
                    <a:effectLst/>
                    <a:latin typeface="+mn-lt"/>
                    <a:ea typeface="+mn-ea"/>
                    <a:cs typeface="+mn-cs"/>
                  </a:rPr>
                  <a:t>其能够最小化样本</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和目标</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之间的最小二乘误差</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因此我们定义目标函数</a:t>
                </a:r>
                <a:r>
                  <a:rPr lang="zh-CN" altLang="zh-CN" sz="1200" kern="1200" dirty="0" smtClean="0">
                    <a:solidFill>
                      <a:schemeClr val="tx1"/>
                    </a:solidFill>
                    <a:effectLst/>
                    <a:latin typeface="+mn-lt"/>
                    <a:ea typeface="+mn-ea"/>
                    <a:cs typeface="+mn-cs"/>
                  </a:rPr>
                  <a:t>：其中</a:t>
                </a:r>
                <a:r>
                  <a:rPr lang="en-US" altLang="zh-CN" sz="1200" kern="1200" dirty="0" smtClean="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lamda</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是正则化参数，防止过</a:t>
                </a:r>
                <a:r>
                  <a:rPr lang="zh-CN" altLang="zh-CN" sz="1200" kern="1200" dirty="0" smtClean="0">
                    <a:solidFill>
                      <a:schemeClr val="tx1"/>
                    </a:solidFill>
                    <a:effectLst/>
                    <a:latin typeface="+mn-lt"/>
                    <a:ea typeface="+mn-ea"/>
                    <a:cs typeface="+mn-cs"/>
                  </a:rPr>
                  <a:t>拟合</a:t>
                </a:r>
                <a:r>
                  <a:rPr lang="zh-CN" altLang="en-US" sz="1200" kern="1200" dirty="0" smtClean="0">
                    <a:solidFill>
                      <a:schemeClr val="tx1"/>
                    </a:solidFill>
                    <a:effectLst/>
                    <a:latin typeface="+mn-lt"/>
                    <a:ea typeface="+mn-ea"/>
                    <a:cs typeface="+mn-cs"/>
                  </a:rPr>
                  <a:t>。根据公式</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和公式</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我们</a:t>
                </a:r>
                <a:r>
                  <a:rPr lang="zh-CN" altLang="zh-CN" sz="1200" kern="1200" dirty="0">
                    <a:solidFill>
                      <a:schemeClr val="tx1"/>
                    </a:solidFill>
                    <a:effectLst/>
                    <a:latin typeface="+mn-lt"/>
                    <a:ea typeface="+mn-ea"/>
                    <a:cs typeface="+mn-cs"/>
                  </a:rPr>
                  <a:t>可以得出</a:t>
                </a:r>
                <a:r>
                  <a:rPr lang="en-US" altLang="zh-CN" sz="1200" kern="1200" dirty="0">
                    <a:solidFill>
                      <a:schemeClr val="tx1"/>
                    </a:solidFill>
                    <a:effectLst/>
                    <a:latin typeface="+mn-lt"/>
                    <a:ea typeface="+mn-ea"/>
                    <a:cs typeface="+mn-cs"/>
                  </a:rPr>
                  <a:t>w</a:t>
                </a:r>
                <a:r>
                  <a:rPr lang="zh-CN" altLang="zh-CN" sz="1200" kern="1200" dirty="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解析解</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当</a:t>
                </a:r>
                <a:r>
                  <a:rPr lang="zh-CN" altLang="zh-CN" sz="1200" kern="1200" dirty="0">
                    <a:solidFill>
                      <a:schemeClr val="tx1"/>
                    </a:solidFill>
                    <a:effectLst/>
                    <a:latin typeface="+mn-lt"/>
                    <a:ea typeface="+mn-ea"/>
                    <a:cs typeface="+mn-cs"/>
                  </a:rPr>
                  <a:t>我们在复数域进行运算时，可将公式（</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）改写</a:t>
                </a:r>
                <a:r>
                  <a:rPr lang="zh-CN" altLang="zh-CN" sz="1200" kern="1200" dirty="0" smtClean="0">
                    <a:solidFill>
                      <a:schemeClr val="tx1"/>
                    </a:solidFill>
                    <a:effectLst/>
                    <a:latin typeface="+mn-lt"/>
                    <a:ea typeface="+mn-ea"/>
                    <a:cs typeface="+mn-cs"/>
                  </a:rPr>
                  <a:t>为</a:t>
                </a:r>
                <a:r>
                  <a:rPr lang="zh-CN" altLang="en-US" sz="1200" kern="1200" dirty="0" smtClean="0">
                    <a:solidFill>
                      <a:schemeClr val="tx1"/>
                    </a:solidFill>
                    <a:effectLst/>
                    <a:latin typeface="+mn-lt"/>
                    <a:ea typeface="+mn-ea"/>
                    <a:cs typeface="+mn-cs"/>
                  </a:rPr>
                  <a:t>公式</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dirty="0" smtClean="0">
                    <a:effectLst/>
                  </a:rPr>
                  <a:t> </a:t>
                </a:r>
                <a:endParaRPr kumimoji="1" lang="zh-CN" altLang="en-US" dirty="0"/>
              </a:p>
            </p:txBody>
          </p:sp>
        </mc:Fallback>
      </mc:AlternateContent>
      <p:sp>
        <p:nvSpPr>
          <p:cNvPr id="4" name="幻灯片编号占位符 3"/>
          <p:cNvSpPr>
            <a:spLocks noGrp="1"/>
          </p:cNvSpPr>
          <p:nvPr>
            <p:ph type="sldNum" sz="quarter" idx="10"/>
          </p:nvPr>
        </p:nvSpPr>
        <p:spPr/>
        <p:txBody>
          <a:bodyPr/>
          <a:lstStyle/>
          <a:p>
            <a:fld id="{ADAE9256-E708-CB4F-9C85-30E7A06718B1}" type="slidenum">
              <a:rPr kumimoji="1" lang="zh-CN" altLang="en-US" smtClean="0"/>
              <a:t>5</a:t>
            </a:fld>
            <a:endParaRPr kumimoji="1" lang="zh-CN" altLang="en-US"/>
          </a:p>
        </p:txBody>
      </p:sp>
    </p:spTree>
    <p:extLst>
      <p:ext uri="{BB962C8B-B14F-4D97-AF65-F5344CB8AC3E}">
        <p14:creationId xmlns:p14="http://schemas.microsoft.com/office/powerpoint/2010/main" val="681494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判别跟踪模型中，要被识别的物体称作正样本，环境是负样本。判别分类器的核心原则是更多地聚焦负样本。来自不同区域和不同尺度的图像块可以反映先验知识。但是负样本的数量是无限的，考虑到实时性，一般做法是每帧随机选取几个样本。但是样本数量不足会严重限制跟踪器的表现。选取较多样本时我们又很难做到实时跟踪。文献</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提出了循环移位的概念，通过卷积定理在频域利用一定的转换技巧，可以在</a:t>
            </a:r>
            <a:r>
              <a:rPr lang="zh-CN" altLang="en-US" sz="1200" kern="1200" dirty="0" smtClean="0">
                <a:solidFill>
                  <a:schemeClr val="tx1"/>
                </a:solidFill>
                <a:effectLst/>
                <a:latin typeface="+mn-lt"/>
                <a:ea typeface="+mn-ea"/>
                <a:cs typeface="+mn-cs"/>
              </a:rPr>
              <a:t>获得</a:t>
            </a:r>
            <a:r>
              <a:rPr lang="zh-CN" altLang="zh-CN" sz="1200" kern="1200" dirty="0" smtClean="0">
                <a:solidFill>
                  <a:schemeClr val="tx1"/>
                </a:solidFill>
                <a:effectLst/>
                <a:latin typeface="+mn-lt"/>
                <a:ea typeface="+mn-ea"/>
                <a:cs typeface="+mn-cs"/>
              </a:rPr>
              <a:t>丰富的样本</a:t>
            </a:r>
            <a:r>
              <a:rPr lang="zh-CN" altLang="en-US" sz="1200" kern="1200" dirty="0" smtClean="0">
                <a:solidFill>
                  <a:schemeClr val="tx1"/>
                </a:solidFill>
                <a:effectLst/>
                <a:latin typeface="+mn-lt"/>
                <a:ea typeface="+mn-ea"/>
                <a:cs typeface="+mn-cs"/>
              </a:rPr>
              <a:t>同</a:t>
            </a:r>
            <a:r>
              <a:rPr lang="zh-CN" altLang="zh-CN" sz="1200" kern="1200" dirty="0" smtClean="0">
                <a:solidFill>
                  <a:schemeClr val="tx1"/>
                </a:solidFill>
                <a:effectLst/>
                <a:latin typeface="+mn-lt"/>
                <a:ea typeface="+mn-ea"/>
                <a:cs typeface="+mn-cs"/>
              </a:rPr>
              <a:t>时降低处理的复杂度。</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ADAE9256-E708-CB4F-9C85-30E7A06718B1}" type="slidenum">
              <a:rPr kumimoji="1" lang="zh-CN" altLang="en-US" smtClean="0"/>
              <a:t>6</a:t>
            </a:fld>
            <a:endParaRPr kumimoji="1" lang="zh-CN" altLang="en-US"/>
          </a:p>
        </p:txBody>
      </p:sp>
    </p:spTree>
    <p:extLst>
      <p:ext uri="{BB962C8B-B14F-4D97-AF65-F5344CB8AC3E}">
        <p14:creationId xmlns:p14="http://schemas.microsoft.com/office/powerpoint/2010/main" val="501502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kern="1200" dirty="0" smtClean="0">
                <a:solidFill>
                  <a:schemeClr val="tx1"/>
                </a:solidFill>
                <a:effectLst/>
                <a:latin typeface="+mn-lt"/>
                <a:ea typeface="+mn-ea"/>
                <a:cs typeface="+mn-cs"/>
              </a:rPr>
              <a:t>对于非线性情况，我们可将</a:t>
            </a:r>
            <a:r>
              <a:rPr kumimoji="1" lang="en-US" altLang="zh-CN" sz="1200" kern="1200" dirty="0" smtClean="0">
                <a:solidFill>
                  <a:schemeClr val="tx1"/>
                </a:solidFill>
                <a:effectLst/>
                <a:latin typeface="+mn-lt"/>
                <a:ea typeface="+mn-ea"/>
                <a:cs typeface="+mn-cs"/>
              </a:rPr>
              <a:t>w</a:t>
            </a:r>
            <a:r>
              <a:rPr kumimoji="1" lang="zh-CN" altLang="en-US" sz="1200" kern="1200" dirty="0" smtClean="0">
                <a:solidFill>
                  <a:schemeClr val="tx1"/>
                </a:solidFill>
                <a:effectLst/>
                <a:latin typeface="+mn-lt"/>
                <a:ea typeface="+mn-ea"/>
                <a:cs typeface="+mn-cs"/>
              </a:rPr>
              <a:t>映射到高维空间（公式</a:t>
            </a:r>
            <a:r>
              <a:rPr kumimoji="1" lang="en-US" altLang="zh-CN" sz="1200" kern="1200" dirty="0" smtClean="0">
                <a:solidFill>
                  <a:schemeClr val="tx1"/>
                </a:solidFill>
                <a:effectLst/>
                <a:latin typeface="+mn-lt"/>
                <a:ea typeface="+mn-ea"/>
                <a:cs typeface="+mn-cs"/>
              </a:rPr>
              <a:t>5</a:t>
            </a:r>
            <a:r>
              <a:rPr kumimoji="1" lang="zh-CN" altLang="en-US" sz="1200" kern="1200" dirty="0" smtClean="0">
                <a:solidFill>
                  <a:schemeClr val="tx1"/>
                </a:solidFill>
                <a:effectLst/>
                <a:latin typeface="+mn-lt"/>
                <a:ea typeface="+mn-ea"/>
                <a:cs typeface="+mn-cs"/>
              </a:rPr>
              <a:t>），此时打分函数变成了公式</a:t>
            </a:r>
            <a:r>
              <a:rPr kumimoji="1" lang="en-US" altLang="zh-CN" sz="1200" kern="1200" dirty="0" smtClean="0">
                <a:solidFill>
                  <a:schemeClr val="tx1"/>
                </a:solidFill>
                <a:effectLst/>
                <a:latin typeface="+mn-lt"/>
                <a:ea typeface="+mn-ea"/>
                <a:cs typeface="+mn-cs"/>
              </a:rPr>
              <a:t>6</a:t>
            </a:r>
            <a:r>
              <a:rPr kumimoji="1" lang="zh-CN" altLang="en-US" sz="1200" kern="1200" dirty="0" smtClean="0">
                <a:solidFill>
                  <a:schemeClr val="tx1"/>
                </a:solidFill>
                <a:effectLst/>
                <a:latin typeface="+mn-lt"/>
                <a:ea typeface="+mn-ea"/>
                <a:cs typeface="+mn-cs"/>
              </a:rPr>
              <a:t>，因此对于</a:t>
            </a:r>
            <a:r>
              <a:rPr kumimoji="1" lang="en-US" altLang="zh-CN" sz="1200" kern="1200" dirty="0" smtClean="0">
                <a:solidFill>
                  <a:schemeClr val="tx1"/>
                </a:solidFill>
                <a:effectLst/>
                <a:latin typeface="+mn-lt"/>
                <a:ea typeface="+mn-ea"/>
                <a:cs typeface="+mn-cs"/>
              </a:rPr>
              <a:t>w</a:t>
            </a:r>
            <a:r>
              <a:rPr kumimoji="1" lang="zh-CN" altLang="en-US" sz="1200" kern="1200" dirty="0" smtClean="0">
                <a:solidFill>
                  <a:schemeClr val="tx1"/>
                </a:solidFill>
                <a:effectLst/>
                <a:latin typeface="+mn-lt"/>
                <a:ea typeface="+mn-ea"/>
                <a:cs typeface="+mn-cs"/>
              </a:rPr>
              <a:t>的优化可以变成对</a:t>
            </a:r>
            <a:r>
              <a:rPr kumimoji="1" lang="en-US" altLang="zh-CN" sz="1200" kern="1200" dirty="0" smtClean="0">
                <a:solidFill>
                  <a:schemeClr val="tx1"/>
                </a:solidFill>
                <a:effectLst/>
                <a:latin typeface="+mn-lt"/>
                <a:ea typeface="+mn-ea"/>
                <a:cs typeface="+mn-cs"/>
              </a:rPr>
              <a:t>a</a:t>
            </a:r>
            <a:r>
              <a:rPr kumimoji="1" lang="zh-CN" altLang="en-US" sz="1200" kern="1200" dirty="0" smtClean="0">
                <a:solidFill>
                  <a:schemeClr val="tx1"/>
                </a:solidFill>
                <a:effectLst/>
                <a:latin typeface="+mn-lt"/>
                <a:ea typeface="+mn-ea"/>
                <a:cs typeface="+mn-cs"/>
              </a:rPr>
              <a:t>的优化，得到结果为公式</a:t>
            </a:r>
            <a:r>
              <a:rPr kumimoji="1" lang="en-US" altLang="zh-CN" sz="1200" kern="1200" dirty="0" smtClean="0">
                <a:solidFill>
                  <a:schemeClr val="tx1"/>
                </a:solidFill>
                <a:effectLst/>
                <a:latin typeface="+mn-lt"/>
                <a:ea typeface="+mn-ea"/>
                <a:cs typeface="+mn-cs"/>
              </a:rPr>
              <a:t>7</a:t>
            </a:r>
            <a:r>
              <a:rPr kumimoji="1" lang="zh-CN" altLang="en-US" sz="1200" kern="1200" dirty="0" smtClean="0">
                <a:solidFill>
                  <a:schemeClr val="tx1"/>
                </a:solidFill>
                <a:effectLst/>
                <a:latin typeface="+mn-lt"/>
                <a:ea typeface="+mn-ea"/>
                <a:cs typeface="+mn-cs"/>
              </a:rPr>
              <a:t>，帽子表示其</a:t>
            </a:r>
            <a:r>
              <a:rPr kumimoji="1" lang="en-US" altLang="zh-CN" sz="1200" kern="1200" dirty="0" smtClean="0">
                <a:solidFill>
                  <a:schemeClr val="tx1"/>
                </a:solidFill>
                <a:effectLst/>
                <a:latin typeface="+mn-lt"/>
                <a:ea typeface="+mn-ea"/>
                <a:cs typeface="+mn-cs"/>
              </a:rPr>
              <a:t>DFT</a:t>
            </a:r>
            <a:r>
              <a:rPr kumimoji="1" lang="zh-CN" altLang="en-US" sz="1200" kern="1200" dirty="0" smtClean="0">
                <a:solidFill>
                  <a:schemeClr val="tx1"/>
                </a:solidFill>
                <a:effectLst/>
                <a:latin typeface="+mn-lt"/>
                <a:ea typeface="+mn-ea"/>
                <a:cs typeface="+mn-cs"/>
              </a:rPr>
              <a:t>变换，*表示共轭，其中我们采取了高斯核，如公式</a:t>
            </a:r>
            <a:r>
              <a:rPr kumimoji="1" lang="en-US" altLang="zh-CN" sz="1200" kern="1200" dirty="0" smtClean="0">
                <a:solidFill>
                  <a:schemeClr val="tx1"/>
                </a:solidFill>
                <a:effectLst/>
                <a:latin typeface="+mn-lt"/>
                <a:ea typeface="+mn-ea"/>
                <a:cs typeface="+mn-cs"/>
              </a:rPr>
              <a:t>8</a:t>
            </a:r>
            <a:r>
              <a:rPr kumimoji="1" lang="zh-CN" altLang="en-US" sz="1200" kern="1200" dirty="0" smtClean="0">
                <a:solidFill>
                  <a:schemeClr val="tx1"/>
                </a:solidFill>
                <a:effectLst/>
                <a:latin typeface="+mn-lt"/>
                <a:ea typeface="+mn-ea"/>
                <a:cs typeface="+mn-cs"/>
              </a:rPr>
              <a:t>所示。</a:t>
            </a:r>
            <a:r>
              <a:rPr kumimoji="1" lang="en-US" altLang="zh-CN" sz="1200" kern="1200" dirty="0" smtClean="0">
                <a:solidFill>
                  <a:schemeClr val="tx1"/>
                </a:solidFill>
                <a:effectLst/>
                <a:latin typeface="+mn-lt"/>
                <a:ea typeface="+mn-ea"/>
                <a:cs typeface="+mn-cs"/>
              </a:rPr>
              <a:t>X~</a:t>
            </a:r>
            <a:r>
              <a:rPr kumimoji="1" lang="zh-CN" altLang="en-US" sz="1200" kern="1200" dirty="0" smtClean="0">
                <a:solidFill>
                  <a:schemeClr val="tx1"/>
                </a:solidFill>
                <a:effectLst/>
                <a:latin typeface="+mn-lt"/>
                <a:ea typeface="+mn-ea"/>
                <a:cs typeface="+mn-cs"/>
              </a:rPr>
              <a:t>表示前一帧的跟踪区域，</a:t>
            </a:r>
            <a:r>
              <a:rPr kumimoji="1" lang="en-US" altLang="zh-CN" sz="1200" kern="1200" dirty="0" smtClean="0">
                <a:solidFill>
                  <a:schemeClr val="tx1"/>
                </a:solidFill>
                <a:effectLst/>
                <a:latin typeface="+mn-lt"/>
                <a:ea typeface="+mn-ea"/>
                <a:cs typeface="+mn-cs"/>
              </a:rPr>
              <a:t>z</a:t>
            </a:r>
            <a:r>
              <a:rPr kumimoji="1" lang="zh-CN" altLang="en-US" sz="1200" kern="1200" dirty="0" smtClean="0">
                <a:solidFill>
                  <a:schemeClr val="tx1"/>
                </a:solidFill>
                <a:effectLst/>
                <a:latin typeface="+mn-lt"/>
                <a:ea typeface="+mn-ea"/>
                <a:cs typeface="+mn-cs"/>
              </a:rPr>
              <a:t>表示当前帧的待检测区域，得到</a:t>
            </a:r>
            <a:r>
              <a:rPr kumimoji="1" lang="en-US" altLang="zh-CN" sz="1200" kern="1200" dirty="0" smtClean="0">
                <a:solidFill>
                  <a:schemeClr val="tx1"/>
                </a:solidFill>
                <a:effectLst/>
                <a:latin typeface="+mn-lt"/>
                <a:ea typeface="+mn-ea"/>
                <a:cs typeface="+mn-cs"/>
              </a:rPr>
              <a:t>f</a:t>
            </a:r>
            <a:r>
              <a:rPr kumimoji="1" lang="zh-CN" altLang="en-US" sz="1200" kern="1200" dirty="0" smtClean="0">
                <a:solidFill>
                  <a:schemeClr val="tx1"/>
                </a:solidFill>
                <a:effectLst/>
                <a:latin typeface="+mn-lt"/>
                <a:ea typeface="+mn-ea"/>
                <a:cs typeface="+mn-cs"/>
              </a:rPr>
              <a:t>（</a:t>
            </a:r>
            <a:r>
              <a:rPr kumimoji="1" lang="en-US" altLang="zh-CN" sz="1200" kern="1200" dirty="0" smtClean="0">
                <a:solidFill>
                  <a:schemeClr val="tx1"/>
                </a:solidFill>
                <a:effectLst/>
                <a:latin typeface="+mn-lt"/>
                <a:ea typeface="+mn-ea"/>
                <a:cs typeface="+mn-cs"/>
              </a:rPr>
              <a:t>z</a:t>
            </a:r>
            <a:r>
              <a:rPr kumimoji="1" lang="zh-CN" altLang="en-US" sz="1200" kern="1200" dirty="0" smtClean="0">
                <a:solidFill>
                  <a:schemeClr val="tx1"/>
                </a:solidFill>
                <a:effectLst/>
                <a:latin typeface="+mn-lt"/>
                <a:ea typeface="+mn-ea"/>
                <a:cs typeface="+mn-cs"/>
              </a:rPr>
              <a:t>）转换到空间域最大值对应的</a:t>
            </a:r>
            <a:r>
              <a:rPr kumimoji="1" lang="en-US" altLang="zh-CN" sz="1200" kern="1200" dirty="0" smtClean="0">
                <a:solidFill>
                  <a:schemeClr val="tx1"/>
                </a:solidFill>
                <a:effectLst/>
                <a:latin typeface="+mn-lt"/>
                <a:ea typeface="+mn-ea"/>
                <a:cs typeface="+mn-cs"/>
              </a:rPr>
              <a:t>z</a:t>
            </a:r>
            <a:r>
              <a:rPr kumimoji="1" lang="zh-CN" altLang="en-US" sz="1200" kern="1200" dirty="0" smtClean="0">
                <a:solidFill>
                  <a:schemeClr val="tx1"/>
                </a:solidFill>
                <a:effectLst/>
                <a:latin typeface="+mn-lt"/>
                <a:ea typeface="+mn-ea"/>
                <a:cs typeface="+mn-cs"/>
              </a:rPr>
              <a:t>即为当前帧的目标区域。</a:t>
            </a:r>
            <a:endParaRPr lang="zh-CN" altLang="zh-CN" sz="1200" kern="1200" dirty="0">
              <a:solidFill>
                <a:schemeClr val="tx1"/>
              </a:solidFill>
              <a:effectLst/>
              <a:latin typeface="+mn-lt"/>
              <a:ea typeface="+mn-ea"/>
              <a:cs typeface="+mn-cs"/>
            </a:endParaRPr>
          </a:p>
          <a:p>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ADAE9256-E708-CB4F-9C85-30E7A06718B1}" type="slidenum">
              <a:rPr kumimoji="1" lang="zh-CN" altLang="en-US" smtClean="0"/>
              <a:t>7</a:t>
            </a:fld>
            <a:endParaRPr kumimoji="1" lang="zh-CN" altLang="en-US"/>
          </a:p>
        </p:txBody>
      </p:sp>
    </p:spTree>
    <p:extLst>
      <p:ext uri="{BB962C8B-B14F-4D97-AF65-F5344CB8AC3E}">
        <p14:creationId xmlns:p14="http://schemas.microsoft.com/office/powerpoint/2010/main" val="2034759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HOG(Histogram of Gradient</a:t>
            </a:r>
            <a:r>
              <a:rPr lang="zh-CN" altLang="zh-CN" sz="1200" kern="1200" dirty="0" smtClean="0">
                <a:solidFill>
                  <a:schemeClr val="tx1"/>
                </a:solidFill>
                <a:effectLst/>
                <a:latin typeface="+mn-lt"/>
                <a:ea typeface="+mn-ea"/>
                <a:cs typeface="+mn-cs"/>
              </a:rPr>
              <a:t>梯度方向直方图</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特征是一种在计算机视觉和图像处理中用来进行物体检测的特征描述子。它通过计算和统计图像局部区域的梯度方向直方图来构成特征。</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与其他的特征描述方法相比，</a:t>
            </a:r>
            <a:r>
              <a:rPr lang="en-US" altLang="zh-CN" sz="1200" kern="1200" dirty="0" smtClean="0">
                <a:solidFill>
                  <a:schemeClr val="tx1"/>
                </a:solidFill>
                <a:effectLst/>
                <a:latin typeface="+mn-lt"/>
                <a:ea typeface="+mn-ea"/>
                <a:cs typeface="+mn-cs"/>
              </a:rPr>
              <a:t>HOG</a:t>
            </a:r>
            <a:r>
              <a:rPr lang="zh-CN" altLang="zh-CN" sz="1200" kern="1200" dirty="0" smtClean="0">
                <a:solidFill>
                  <a:schemeClr val="tx1"/>
                </a:solidFill>
                <a:effectLst/>
                <a:latin typeface="+mn-lt"/>
                <a:ea typeface="+mn-ea"/>
                <a:cs typeface="+mn-cs"/>
              </a:rPr>
              <a:t>有很多优点。</a:t>
            </a:r>
            <a:r>
              <a:rPr lang="en-US" altLang="zh-CN" sz="1200" kern="1200" dirty="0" smtClean="0">
                <a:solidFill>
                  <a:schemeClr val="tx1"/>
                </a:solidFill>
                <a:effectLst/>
                <a:latin typeface="+mn-lt"/>
                <a:ea typeface="+mn-ea"/>
                <a:cs typeface="+mn-cs"/>
              </a:rPr>
              <a:t>HOG</a:t>
            </a:r>
            <a:r>
              <a:rPr lang="zh-CN" altLang="zh-CN" sz="1200" kern="1200" dirty="0" smtClean="0">
                <a:solidFill>
                  <a:schemeClr val="tx1"/>
                </a:solidFill>
                <a:effectLst/>
                <a:latin typeface="+mn-lt"/>
                <a:ea typeface="+mn-ea"/>
                <a:cs typeface="+mn-cs"/>
              </a:rPr>
              <a:t>特征提取的大概流程为：</a:t>
            </a:r>
          </a:p>
          <a:p>
            <a:pPr lvl="0"/>
            <a:r>
              <a:rPr lang="zh-CN" altLang="zh-CN" sz="1200" kern="1200" dirty="0" smtClean="0">
                <a:solidFill>
                  <a:schemeClr val="tx1"/>
                </a:solidFill>
                <a:effectLst/>
                <a:latin typeface="+mn-lt"/>
                <a:ea typeface="+mn-ea"/>
                <a:cs typeface="+mn-cs"/>
              </a:rPr>
              <a:t>将待检测图像灰度化</a:t>
            </a:r>
          </a:p>
          <a:p>
            <a:r>
              <a:rPr lang="zh-CN" altLang="zh-CN" sz="1200" kern="1200" dirty="0" smtClean="0">
                <a:solidFill>
                  <a:schemeClr val="tx1"/>
                </a:solidFill>
                <a:effectLst/>
                <a:latin typeface="+mn-lt"/>
                <a:ea typeface="+mn-ea"/>
                <a:cs typeface="+mn-cs"/>
              </a:rPr>
              <a:t>采用</a:t>
            </a:r>
            <a:r>
              <a:rPr lang="en-US" altLang="zh-CN" sz="1200" kern="1200" dirty="0" smtClean="0">
                <a:solidFill>
                  <a:schemeClr val="tx1"/>
                </a:solidFill>
                <a:effectLst/>
                <a:latin typeface="+mn-lt"/>
                <a:ea typeface="+mn-ea"/>
                <a:cs typeface="+mn-cs"/>
              </a:rPr>
              <a:t>Gamma</a:t>
            </a:r>
            <a:r>
              <a:rPr lang="zh-CN" altLang="zh-CN" sz="1200" kern="1200" dirty="0" smtClean="0">
                <a:solidFill>
                  <a:schemeClr val="tx1"/>
                </a:solidFill>
                <a:effectLst/>
                <a:latin typeface="+mn-lt"/>
                <a:ea typeface="+mn-ea"/>
                <a:cs typeface="+mn-cs"/>
              </a:rPr>
              <a:t>较正法对输入图像进行颜色空间的标准化（归一化）；目的是调节图像的对比度，降低图像局部的阴影和光照变化所造成的影戏，同时可以抑制噪声的干扰；</a:t>
            </a:r>
          </a:p>
          <a:p>
            <a:pPr lvl="0"/>
            <a:r>
              <a:rPr lang="zh-CN" altLang="zh-CN" sz="1200" kern="1200" dirty="0" smtClean="0">
                <a:solidFill>
                  <a:schemeClr val="tx1"/>
                </a:solidFill>
                <a:effectLst/>
                <a:latin typeface="+mn-lt"/>
                <a:ea typeface="+mn-ea"/>
                <a:cs typeface="+mn-cs"/>
              </a:rPr>
              <a:t>计算图像每个像素的梯度（包括大小和方向）；主要是捕获轮廓信息，同时进一步弱化光照的干扰</a:t>
            </a:r>
          </a:p>
          <a:p>
            <a:pPr lvl="0"/>
            <a:r>
              <a:rPr lang="zh-CN" altLang="zh-CN" sz="1200" kern="1200" dirty="0" smtClean="0">
                <a:solidFill>
                  <a:schemeClr val="tx1"/>
                </a:solidFill>
                <a:effectLst/>
                <a:latin typeface="+mn-lt"/>
                <a:ea typeface="+mn-ea"/>
                <a:cs typeface="+mn-cs"/>
              </a:rPr>
              <a:t>将图像划分成小细胞单元（</a:t>
            </a:r>
            <a:r>
              <a:rPr lang="en-US" altLang="zh-CN" sz="1200" kern="1200" dirty="0" smtClean="0">
                <a:solidFill>
                  <a:schemeClr val="tx1"/>
                </a:solidFill>
                <a:effectLst/>
                <a:latin typeface="+mn-lt"/>
                <a:ea typeface="+mn-ea"/>
                <a:cs typeface="+mn-cs"/>
              </a:rPr>
              <a:t>cell</a:t>
            </a:r>
            <a:r>
              <a:rPr lang="zh-CN" altLang="zh-CN" sz="1200" kern="1200" dirty="0" smtClean="0">
                <a:solidFill>
                  <a:schemeClr val="tx1"/>
                </a:solidFill>
                <a:effectLst/>
                <a:latin typeface="+mn-lt"/>
                <a:ea typeface="+mn-ea"/>
                <a:cs typeface="+mn-cs"/>
              </a:rPr>
              <a:t>）</a:t>
            </a:r>
          </a:p>
          <a:p>
            <a:pPr lvl="0"/>
            <a:r>
              <a:rPr lang="zh-CN" altLang="zh-CN" sz="1200" kern="1200" dirty="0" smtClean="0">
                <a:solidFill>
                  <a:schemeClr val="tx1"/>
                </a:solidFill>
                <a:effectLst/>
                <a:latin typeface="+mn-lt"/>
                <a:ea typeface="+mn-ea"/>
                <a:cs typeface="+mn-cs"/>
              </a:rPr>
              <a:t>将梯度方向分成几个</a:t>
            </a:r>
            <a:r>
              <a:rPr lang="en-US" altLang="zh-CN" sz="1200" kern="1200" dirty="0" smtClean="0">
                <a:solidFill>
                  <a:schemeClr val="tx1"/>
                </a:solidFill>
                <a:effectLst/>
                <a:latin typeface="+mn-lt"/>
                <a:ea typeface="+mn-ea"/>
                <a:cs typeface="+mn-cs"/>
              </a:rPr>
              <a:t>bins</a:t>
            </a:r>
            <a:r>
              <a:rPr lang="zh-CN" altLang="zh-CN" sz="1200" kern="1200" dirty="0" smtClean="0">
                <a:solidFill>
                  <a:schemeClr val="tx1"/>
                </a:solidFill>
                <a:effectLst/>
                <a:latin typeface="+mn-lt"/>
                <a:ea typeface="+mn-ea"/>
                <a:cs typeface="+mn-cs"/>
              </a:rPr>
              <a:t>，统计每个</a:t>
            </a:r>
            <a:r>
              <a:rPr lang="en-US" altLang="zh-CN" sz="1200" kern="1200" dirty="0" smtClean="0">
                <a:solidFill>
                  <a:schemeClr val="tx1"/>
                </a:solidFill>
                <a:effectLst/>
                <a:latin typeface="+mn-lt"/>
                <a:ea typeface="+mn-ea"/>
                <a:cs typeface="+mn-cs"/>
              </a:rPr>
              <a:t>bins</a:t>
            </a:r>
            <a:r>
              <a:rPr lang="zh-CN" altLang="zh-CN" sz="1200" kern="1200" dirty="0" smtClean="0">
                <a:solidFill>
                  <a:schemeClr val="tx1"/>
                </a:solidFill>
                <a:effectLst/>
                <a:latin typeface="+mn-lt"/>
                <a:ea typeface="+mn-ea"/>
                <a:cs typeface="+mn-cs"/>
              </a:rPr>
              <a:t>的直方图，即可形成每个细胞单元的特征描述器</a:t>
            </a:r>
          </a:p>
          <a:p>
            <a:pPr lvl="0"/>
            <a:r>
              <a:rPr lang="zh-CN" altLang="zh-CN" sz="1200" kern="1200" dirty="0" smtClean="0">
                <a:solidFill>
                  <a:schemeClr val="tx1"/>
                </a:solidFill>
                <a:effectLst/>
                <a:latin typeface="+mn-lt"/>
                <a:ea typeface="+mn-ea"/>
                <a:cs typeface="+mn-cs"/>
              </a:rPr>
              <a:t>将几个细胞单元组成一个块（</a:t>
            </a:r>
            <a:r>
              <a:rPr lang="en-US" altLang="zh-CN" sz="1200" kern="1200" dirty="0" smtClean="0">
                <a:solidFill>
                  <a:schemeClr val="tx1"/>
                </a:solidFill>
                <a:effectLst/>
                <a:latin typeface="+mn-lt"/>
                <a:ea typeface="+mn-ea"/>
                <a:cs typeface="+mn-cs"/>
              </a:rPr>
              <a:t>block</a:t>
            </a:r>
            <a:r>
              <a:rPr lang="zh-CN" altLang="zh-CN" sz="1200" kern="1200" dirty="0" smtClean="0">
                <a:solidFill>
                  <a:schemeClr val="tx1"/>
                </a:solidFill>
                <a:effectLst/>
                <a:latin typeface="+mn-lt"/>
                <a:ea typeface="+mn-ea"/>
                <a:cs typeface="+mn-cs"/>
              </a:rPr>
              <a:t>），一个块内所有细胞单元的特征描述器串联起来便可得到该块的</a:t>
            </a:r>
            <a:r>
              <a:rPr lang="en-US" altLang="zh-CN" sz="1200" kern="1200" dirty="0" smtClean="0">
                <a:solidFill>
                  <a:schemeClr val="tx1"/>
                </a:solidFill>
                <a:effectLst/>
                <a:latin typeface="+mn-lt"/>
                <a:ea typeface="+mn-ea"/>
                <a:cs typeface="+mn-cs"/>
              </a:rPr>
              <a:t>HOG</a:t>
            </a:r>
            <a:r>
              <a:rPr lang="zh-CN" altLang="zh-CN" sz="1200" kern="1200" dirty="0" smtClean="0">
                <a:solidFill>
                  <a:schemeClr val="tx1"/>
                </a:solidFill>
                <a:effectLst/>
                <a:latin typeface="+mn-lt"/>
                <a:ea typeface="+mn-ea"/>
                <a:cs typeface="+mn-cs"/>
              </a:rPr>
              <a:t>特征描述器</a:t>
            </a:r>
          </a:p>
          <a:p>
            <a:pPr lvl="0"/>
            <a:r>
              <a:rPr lang="zh-CN" altLang="zh-CN" sz="1200" kern="1200" dirty="0" smtClean="0">
                <a:solidFill>
                  <a:schemeClr val="tx1"/>
                </a:solidFill>
                <a:effectLst/>
                <a:latin typeface="+mn-lt"/>
                <a:ea typeface="+mn-ea"/>
                <a:cs typeface="+mn-cs"/>
              </a:rPr>
              <a:t>将图像内所有块的</a:t>
            </a:r>
            <a:r>
              <a:rPr lang="en-US" altLang="zh-CN" sz="1200" kern="1200" dirty="0" smtClean="0">
                <a:solidFill>
                  <a:schemeClr val="tx1"/>
                </a:solidFill>
                <a:effectLst/>
                <a:latin typeface="+mn-lt"/>
                <a:ea typeface="+mn-ea"/>
                <a:cs typeface="+mn-cs"/>
              </a:rPr>
              <a:t>HOG</a:t>
            </a:r>
            <a:r>
              <a:rPr lang="zh-CN" altLang="zh-CN" sz="1200" kern="1200" dirty="0" smtClean="0">
                <a:solidFill>
                  <a:schemeClr val="tx1"/>
                </a:solidFill>
                <a:effectLst/>
                <a:latin typeface="+mn-lt"/>
                <a:ea typeface="+mn-ea"/>
                <a:cs typeface="+mn-cs"/>
              </a:rPr>
              <a:t>特征描述器串联起来就可以得到该图像的</a:t>
            </a:r>
            <a:r>
              <a:rPr lang="en-US" altLang="zh-CN" sz="1200" kern="1200" dirty="0" smtClean="0">
                <a:solidFill>
                  <a:schemeClr val="tx1"/>
                </a:solidFill>
                <a:effectLst/>
                <a:latin typeface="+mn-lt"/>
                <a:ea typeface="+mn-ea"/>
                <a:cs typeface="+mn-cs"/>
              </a:rPr>
              <a:t>HOG</a:t>
            </a:r>
            <a:r>
              <a:rPr lang="zh-CN" altLang="zh-CN" sz="1200" kern="1200" dirty="0" smtClean="0">
                <a:solidFill>
                  <a:schemeClr val="tx1"/>
                </a:solidFill>
                <a:effectLst/>
                <a:latin typeface="+mn-lt"/>
                <a:ea typeface="+mn-ea"/>
                <a:cs typeface="+mn-cs"/>
              </a:rPr>
              <a:t>描述器了，这个即是输出的</a:t>
            </a:r>
            <a:r>
              <a:rPr lang="en-US" altLang="zh-CN" sz="1200" kern="1200" dirty="0" smtClean="0">
                <a:solidFill>
                  <a:schemeClr val="tx1"/>
                </a:solidFill>
                <a:effectLst/>
                <a:latin typeface="+mn-lt"/>
                <a:ea typeface="+mn-ea"/>
                <a:cs typeface="+mn-cs"/>
              </a:rPr>
              <a:t>HOG</a:t>
            </a:r>
            <a:r>
              <a:rPr lang="zh-CN" altLang="zh-CN" sz="1200" kern="1200" dirty="0" smtClean="0">
                <a:solidFill>
                  <a:schemeClr val="tx1"/>
                </a:solidFill>
                <a:effectLst/>
                <a:latin typeface="+mn-lt"/>
                <a:ea typeface="+mn-ea"/>
                <a:cs typeface="+mn-cs"/>
              </a:rPr>
              <a:t>特征了</a:t>
            </a:r>
          </a:p>
          <a:p>
            <a:endParaRPr kumimoji="1" lang="zh-CN" altLang="en-US" dirty="0"/>
          </a:p>
        </p:txBody>
      </p:sp>
      <p:sp>
        <p:nvSpPr>
          <p:cNvPr id="4" name="幻灯片编号占位符 3"/>
          <p:cNvSpPr>
            <a:spLocks noGrp="1"/>
          </p:cNvSpPr>
          <p:nvPr>
            <p:ph type="sldNum" sz="quarter" idx="10"/>
          </p:nvPr>
        </p:nvSpPr>
        <p:spPr/>
        <p:txBody>
          <a:bodyPr/>
          <a:lstStyle/>
          <a:p>
            <a:fld id="{ADAE9256-E708-CB4F-9C85-30E7A06718B1}" type="slidenum">
              <a:rPr kumimoji="1" lang="zh-CN" altLang="en-US" smtClean="0"/>
              <a:t>8</a:t>
            </a:fld>
            <a:endParaRPr kumimoji="1" lang="zh-CN" altLang="en-US"/>
          </a:p>
        </p:txBody>
      </p:sp>
    </p:spTree>
    <p:extLst>
      <p:ext uri="{BB962C8B-B14F-4D97-AF65-F5344CB8AC3E}">
        <p14:creationId xmlns:p14="http://schemas.microsoft.com/office/powerpoint/2010/main" val="96677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DAE9256-E708-CB4F-9C85-30E7A06718B1}" type="slidenum">
              <a:rPr kumimoji="1" lang="zh-CN" altLang="en-US" smtClean="0"/>
              <a:t>9</a:t>
            </a:fld>
            <a:endParaRPr kumimoji="1" lang="zh-CN" altLang="en-US"/>
          </a:p>
        </p:txBody>
      </p:sp>
    </p:spTree>
    <p:extLst>
      <p:ext uri="{BB962C8B-B14F-4D97-AF65-F5344CB8AC3E}">
        <p14:creationId xmlns:p14="http://schemas.microsoft.com/office/powerpoint/2010/main" val="1015242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5A314A73-447F-7743-9749-E91B0461F045}" type="datetimeFigureOut">
              <a:rPr kumimoji="1" lang="zh-CN" altLang="en-US" smtClean="0"/>
              <a:t>2017/5/15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A49C19A-2D05-3546-BA60-8E1E41800229}" type="slidenum">
              <a:rPr kumimoji="1" lang="zh-CN" altLang="en-US" smtClean="0"/>
              <a:t>‹#›</a:t>
            </a:fld>
            <a:endParaRPr kumimoji="1" lang="zh-CN" altLang="en-US"/>
          </a:p>
        </p:txBody>
      </p:sp>
    </p:spTree>
    <p:extLst>
      <p:ext uri="{BB962C8B-B14F-4D97-AF65-F5344CB8AC3E}">
        <p14:creationId xmlns:p14="http://schemas.microsoft.com/office/powerpoint/2010/main" val="2129632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5A314A73-447F-7743-9749-E91B0461F045}" type="datetimeFigureOut">
              <a:rPr kumimoji="1" lang="zh-CN" altLang="en-US" smtClean="0"/>
              <a:t>2017/5/15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A49C19A-2D05-3546-BA60-8E1E41800229}" type="slidenum">
              <a:rPr kumimoji="1" lang="zh-CN" altLang="en-US" smtClean="0"/>
              <a:t>‹#›</a:t>
            </a:fld>
            <a:endParaRPr kumimoji="1" lang="zh-CN" altLang="en-US"/>
          </a:p>
        </p:txBody>
      </p:sp>
    </p:spTree>
    <p:extLst>
      <p:ext uri="{BB962C8B-B14F-4D97-AF65-F5344CB8AC3E}">
        <p14:creationId xmlns:p14="http://schemas.microsoft.com/office/powerpoint/2010/main" val="2071602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5A314A73-447F-7743-9749-E91B0461F045}" type="datetimeFigureOut">
              <a:rPr kumimoji="1" lang="zh-CN" altLang="en-US" smtClean="0"/>
              <a:t>2017/5/15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A49C19A-2D05-3546-BA60-8E1E41800229}" type="slidenum">
              <a:rPr kumimoji="1" lang="zh-CN" altLang="en-US" smtClean="0"/>
              <a:t>‹#›</a:t>
            </a:fld>
            <a:endParaRPr kumimoji="1" lang="zh-CN" altLang="en-US"/>
          </a:p>
        </p:txBody>
      </p:sp>
    </p:spTree>
    <p:extLst>
      <p:ext uri="{BB962C8B-B14F-4D97-AF65-F5344CB8AC3E}">
        <p14:creationId xmlns:p14="http://schemas.microsoft.com/office/powerpoint/2010/main" val="272109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5A314A73-447F-7743-9749-E91B0461F045}" type="datetimeFigureOut">
              <a:rPr kumimoji="1" lang="zh-CN" altLang="en-US" smtClean="0"/>
              <a:t>2017/5/15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A49C19A-2D05-3546-BA60-8E1E41800229}" type="slidenum">
              <a:rPr kumimoji="1" lang="zh-CN" altLang="en-US" smtClean="0"/>
              <a:t>‹#›</a:t>
            </a:fld>
            <a:endParaRPr kumimoji="1" lang="zh-CN" altLang="en-US"/>
          </a:p>
        </p:txBody>
      </p:sp>
    </p:spTree>
    <p:extLst>
      <p:ext uri="{BB962C8B-B14F-4D97-AF65-F5344CB8AC3E}">
        <p14:creationId xmlns:p14="http://schemas.microsoft.com/office/powerpoint/2010/main" val="1827307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5A314A73-447F-7743-9749-E91B0461F045}" type="datetimeFigureOut">
              <a:rPr kumimoji="1" lang="zh-CN" altLang="en-US" smtClean="0"/>
              <a:t>2017/5/15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A49C19A-2D05-3546-BA60-8E1E41800229}" type="slidenum">
              <a:rPr kumimoji="1" lang="zh-CN" altLang="en-US" smtClean="0"/>
              <a:t>‹#›</a:t>
            </a:fld>
            <a:endParaRPr kumimoji="1" lang="zh-CN" altLang="en-US"/>
          </a:p>
        </p:txBody>
      </p:sp>
    </p:spTree>
    <p:extLst>
      <p:ext uri="{BB962C8B-B14F-4D97-AF65-F5344CB8AC3E}">
        <p14:creationId xmlns:p14="http://schemas.microsoft.com/office/powerpoint/2010/main" val="399668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5A314A73-447F-7743-9749-E91B0461F045}" type="datetimeFigureOut">
              <a:rPr kumimoji="1" lang="zh-CN" altLang="en-US" smtClean="0"/>
              <a:t>2017/5/15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A49C19A-2D05-3546-BA60-8E1E41800229}" type="slidenum">
              <a:rPr kumimoji="1" lang="zh-CN" altLang="en-US" smtClean="0"/>
              <a:t>‹#›</a:t>
            </a:fld>
            <a:endParaRPr kumimoji="1" lang="zh-CN" altLang="en-US"/>
          </a:p>
        </p:txBody>
      </p:sp>
    </p:spTree>
    <p:extLst>
      <p:ext uri="{BB962C8B-B14F-4D97-AF65-F5344CB8AC3E}">
        <p14:creationId xmlns:p14="http://schemas.microsoft.com/office/powerpoint/2010/main" val="2040644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5A314A73-447F-7743-9749-E91B0461F045}" type="datetimeFigureOut">
              <a:rPr kumimoji="1" lang="zh-CN" altLang="en-US" smtClean="0"/>
              <a:t>2017/5/15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9A49C19A-2D05-3546-BA60-8E1E41800229}" type="slidenum">
              <a:rPr kumimoji="1" lang="zh-CN" altLang="en-US" smtClean="0"/>
              <a:t>‹#›</a:t>
            </a:fld>
            <a:endParaRPr kumimoji="1" lang="zh-CN" altLang="en-US"/>
          </a:p>
        </p:txBody>
      </p:sp>
    </p:spTree>
    <p:extLst>
      <p:ext uri="{BB962C8B-B14F-4D97-AF65-F5344CB8AC3E}">
        <p14:creationId xmlns:p14="http://schemas.microsoft.com/office/powerpoint/2010/main" val="1800554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5A314A73-447F-7743-9749-E91B0461F045}" type="datetimeFigureOut">
              <a:rPr kumimoji="1" lang="zh-CN" altLang="en-US" smtClean="0"/>
              <a:t>2017/5/15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9A49C19A-2D05-3546-BA60-8E1E41800229}" type="slidenum">
              <a:rPr kumimoji="1" lang="zh-CN" altLang="en-US" smtClean="0"/>
              <a:t>‹#›</a:t>
            </a:fld>
            <a:endParaRPr kumimoji="1" lang="zh-CN" altLang="en-US"/>
          </a:p>
        </p:txBody>
      </p:sp>
    </p:spTree>
    <p:extLst>
      <p:ext uri="{BB962C8B-B14F-4D97-AF65-F5344CB8AC3E}">
        <p14:creationId xmlns:p14="http://schemas.microsoft.com/office/powerpoint/2010/main" val="1730134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A314A73-447F-7743-9749-E91B0461F045}" type="datetimeFigureOut">
              <a:rPr kumimoji="1" lang="zh-CN" altLang="en-US" smtClean="0"/>
              <a:t>2017/5/15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9A49C19A-2D05-3546-BA60-8E1E41800229}" type="slidenum">
              <a:rPr kumimoji="1" lang="zh-CN" altLang="en-US" smtClean="0"/>
              <a:t>‹#›</a:t>
            </a:fld>
            <a:endParaRPr kumimoji="1" lang="zh-CN" altLang="en-US"/>
          </a:p>
        </p:txBody>
      </p:sp>
    </p:spTree>
    <p:extLst>
      <p:ext uri="{BB962C8B-B14F-4D97-AF65-F5344CB8AC3E}">
        <p14:creationId xmlns:p14="http://schemas.microsoft.com/office/powerpoint/2010/main" val="1439557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5A314A73-447F-7743-9749-E91B0461F045}" type="datetimeFigureOut">
              <a:rPr kumimoji="1" lang="zh-CN" altLang="en-US" smtClean="0"/>
              <a:t>2017/5/15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A49C19A-2D05-3546-BA60-8E1E41800229}" type="slidenum">
              <a:rPr kumimoji="1" lang="zh-CN" altLang="en-US" smtClean="0"/>
              <a:t>‹#›</a:t>
            </a:fld>
            <a:endParaRPr kumimoji="1" lang="zh-CN" altLang="en-US"/>
          </a:p>
        </p:txBody>
      </p:sp>
    </p:spTree>
    <p:extLst>
      <p:ext uri="{BB962C8B-B14F-4D97-AF65-F5344CB8AC3E}">
        <p14:creationId xmlns:p14="http://schemas.microsoft.com/office/powerpoint/2010/main" val="1984238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5A314A73-447F-7743-9749-E91B0461F045}" type="datetimeFigureOut">
              <a:rPr kumimoji="1" lang="zh-CN" altLang="en-US" smtClean="0"/>
              <a:t>2017/5/15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A49C19A-2D05-3546-BA60-8E1E41800229}" type="slidenum">
              <a:rPr kumimoji="1" lang="zh-CN" altLang="en-US" smtClean="0"/>
              <a:t>‹#›</a:t>
            </a:fld>
            <a:endParaRPr kumimoji="1" lang="zh-CN" altLang="en-US"/>
          </a:p>
        </p:txBody>
      </p:sp>
    </p:spTree>
    <p:extLst>
      <p:ext uri="{BB962C8B-B14F-4D97-AF65-F5344CB8AC3E}">
        <p14:creationId xmlns:p14="http://schemas.microsoft.com/office/powerpoint/2010/main" val="822982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314A73-447F-7743-9749-E91B0461F045}" type="datetimeFigureOut">
              <a:rPr kumimoji="1" lang="zh-CN" altLang="en-US" smtClean="0"/>
              <a:t>2017/5/15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49C19A-2D05-3546-BA60-8E1E41800229}" type="slidenum">
              <a:rPr kumimoji="1" lang="zh-CN" altLang="en-US" smtClean="0"/>
              <a:t>‹#›</a:t>
            </a:fld>
            <a:endParaRPr kumimoji="1" lang="zh-CN" altLang="en-US"/>
          </a:p>
        </p:txBody>
      </p:sp>
    </p:spTree>
    <p:extLst>
      <p:ext uri="{BB962C8B-B14F-4D97-AF65-F5344CB8AC3E}">
        <p14:creationId xmlns:p14="http://schemas.microsoft.com/office/powerpoint/2010/main" val="778520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3.png"/><Relationship Id="rId7"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5.jpg"/><Relationship Id="rId4" Type="http://schemas.openxmlformats.org/officeDocument/2006/relationships/image" Target="../media/image34.tiff"/></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7.jpg"/><Relationship Id="rId4" Type="http://schemas.openxmlformats.org/officeDocument/2006/relationships/image" Target="../media/image36.jp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9.jpg"/><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2.jpg"/><Relationship Id="rId4" Type="http://schemas.openxmlformats.org/officeDocument/2006/relationships/image" Target="../media/image41.jp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4.jpg"/><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3.png"/><Relationship Id="rId7"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 Id="rId9" Type="http://schemas.openxmlformats.org/officeDocument/2006/relationships/image" Target="../media/image10.tif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6.emf"/><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png"/><Relationship Id="rId7"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048" y="1908458"/>
            <a:ext cx="12306300" cy="2973777"/>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184176" y="2795293"/>
            <a:ext cx="8392041" cy="707886"/>
          </a:xfrm>
          <a:prstGeom prst="rect">
            <a:avLst/>
          </a:prstGeom>
          <a:noFill/>
        </p:spPr>
        <p:txBody>
          <a:bodyPr wrap="none" rtlCol="0">
            <a:spAutoFit/>
          </a:bodyPr>
          <a:lstStyle/>
          <a:p>
            <a:r>
              <a:rPr lang="zh-CN" altLang="en-US" sz="4000" dirty="0" smtClean="0">
                <a:solidFill>
                  <a:schemeClr val="bg1">
                    <a:lumMod val="95000"/>
                  </a:schemeClr>
                </a:solidFill>
                <a:latin typeface="微软雅黑" panose="020B0503020204020204" pitchFamily="34" charset="-122"/>
                <a:ea typeface="微软雅黑" panose="020B0503020204020204" pitchFamily="34" charset="-122"/>
              </a:rPr>
              <a:t>基于核相关滤波器的多尺度目标跟踪</a:t>
            </a:r>
            <a:endParaRPr lang="zh-CN" altLang="en-US" sz="4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511567" y="4976743"/>
            <a:ext cx="233910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答辩人</a:t>
            </a:r>
            <a:r>
              <a:rPr lang="zh-CN" altLang="en-US" sz="2400" dirty="0" smtClean="0">
                <a:latin typeface="微软雅黑" panose="020B0503020204020204" pitchFamily="34" charset="-122"/>
                <a:ea typeface="微软雅黑" panose="020B0503020204020204" pitchFamily="34" charset="-122"/>
              </a:rPr>
              <a:t>：章秀秀</a:t>
            </a:r>
            <a:endParaRPr lang="zh-CN" altLang="en-US" sz="2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515845" y="5538594"/>
            <a:ext cx="3435556"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答辩日期：</a:t>
            </a:r>
            <a:r>
              <a:rPr lang="en-US" altLang="zh-CN" sz="2400" dirty="0" smtClean="0">
                <a:latin typeface="微软雅黑" panose="020B0503020204020204" pitchFamily="34" charset="-122"/>
                <a:ea typeface="微软雅黑" panose="020B0503020204020204" pitchFamily="34" charset="-122"/>
              </a:rPr>
              <a:t>2017/05/15</a:t>
            </a:r>
            <a:endParaRPr lang="zh-CN" altLang="en-US" sz="2400" dirty="0">
              <a:latin typeface="微软雅黑" panose="020B0503020204020204" pitchFamily="34" charset="-122"/>
              <a:ea typeface="微软雅黑" panose="020B0503020204020204" pitchFamily="34" charset="-122"/>
            </a:endParaRPr>
          </a:p>
        </p:txBody>
      </p:sp>
      <p:sp>
        <p:nvSpPr>
          <p:cNvPr id="31" name="AutoShape 3"/>
          <p:cNvSpPr>
            <a:spLocks noChangeAspect="1" noChangeArrowheads="1" noTextEdit="1"/>
          </p:cNvSpPr>
          <p:nvPr/>
        </p:nvSpPr>
        <p:spPr bwMode="auto">
          <a:xfrm>
            <a:off x="2855640" y="7317432"/>
            <a:ext cx="3568700"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
          <p:cNvSpPr>
            <a:spLocks noEditPoints="1"/>
          </p:cNvSpPr>
          <p:nvPr/>
        </p:nvSpPr>
        <p:spPr bwMode="auto">
          <a:xfrm>
            <a:off x="9501825" y="5210629"/>
            <a:ext cx="2400321" cy="1884136"/>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5"/>
          <p:cNvSpPr>
            <a:spLocks noEditPoints="1"/>
          </p:cNvSpPr>
          <p:nvPr/>
        </p:nvSpPr>
        <p:spPr bwMode="auto">
          <a:xfrm>
            <a:off x="3837263" y="5065573"/>
            <a:ext cx="355125" cy="278756"/>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rgbClr val="DD4E4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5"/>
          <p:cNvSpPr>
            <a:spLocks noEditPoints="1"/>
          </p:cNvSpPr>
          <p:nvPr/>
        </p:nvSpPr>
        <p:spPr bwMode="auto">
          <a:xfrm>
            <a:off x="3837263" y="5659620"/>
            <a:ext cx="355125" cy="278756"/>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rgbClr val="DD4E4A"/>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0" y="169671"/>
            <a:ext cx="7200162" cy="1448813"/>
          </a:xfrm>
          <a:prstGeom prst="rect">
            <a:avLst/>
          </a:prstGeom>
        </p:spPr>
      </p:pic>
      <p:pic>
        <p:nvPicPr>
          <p:cNvPr id="7" name="图片 6"/>
          <p:cNvPicPr>
            <a:picLocks noChangeAspect="1"/>
          </p:cNvPicPr>
          <p:nvPr/>
        </p:nvPicPr>
        <p:blipFill>
          <a:blip r:embed="rId4"/>
          <a:stretch>
            <a:fillRect/>
          </a:stretch>
        </p:blipFill>
        <p:spPr>
          <a:xfrm>
            <a:off x="621677" y="2504196"/>
            <a:ext cx="1835774" cy="1782299"/>
          </a:xfrm>
          <a:prstGeom prst="rect">
            <a:avLst/>
          </a:prstGeom>
        </p:spPr>
      </p:pic>
      <p:sp>
        <p:nvSpPr>
          <p:cNvPr id="8" name="文本框 7"/>
          <p:cNvSpPr txBox="1"/>
          <p:nvPr/>
        </p:nvSpPr>
        <p:spPr>
          <a:xfrm>
            <a:off x="4150209" y="3627046"/>
            <a:ext cx="8072437" cy="400110"/>
          </a:xfrm>
          <a:prstGeom prst="rect">
            <a:avLst/>
          </a:prstGeom>
          <a:noFill/>
        </p:spPr>
        <p:txBody>
          <a:bodyPr wrap="square" rtlCol="0">
            <a:spAutoFit/>
          </a:bodyPr>
          <a:lstStyle/>
          <a:p>
            <a:r>
              <a:rPr kumimoji="1" lang="en-US" altLang="zh-CN" sz="2000" dirty="0" smtClean="0">
                <a:solidFill>
                  <a:schemeClr val="bg1"/>
                </a:solidFill>
                <a:latin typeface="+微软雅黑" charset="0"/>
                <a:ea typeface="+微软雅黑" charset="0"/>
              </a:rPr>
              <a:t>Multi-scale target tracking based on kernel correlation filter</a:t>
            </a:r>
            <a:endParaRPr kumimoji="1" lang="zh-CN" altLang="en-US" sz="2000" dirty="0">
              <a:solidFill>
                <a:schemeClr val="bg1"/>
              </a:solidFill>
              <a:latin typeface="+微软雅黑" charset="0"/>
              <a:ea typeface="+微软雅黑" charset="0"/>
            </a:endParaRPr>
          </a:p>
        </p:txBody>
      </p:sp>
    </p:spTree>
    <p:extLst>
      <p:ext uri="{BB962C8B-B14F-4D97-AF65-F5344CB8AC3E}">
        <p14:creationId xmlns:p14="http://schemas.microsoft.com/office/powerpoint/2010/main" val="1095816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58" y="652838"/>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574827" y="374648"/>
            <a:ext cx="1645859"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90002" y="405234"/>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目标跟踪框架</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67085" y="387774"/>
            <a:ext cx="2340191" cy="461665"/>
          </a:xfrm>
          <a:prstGeom prst="rect">
            <a:avLst/>
          </a:prstGeom>
          <a:noFill/>
        </p:spPr>
        <p:txBody>
          <a:bodyPr wrap="square" rtlCol="0">
            <a:spAutoFit/>
          </a:bodyPr>
          <a:lstStyle/>
          <a:p>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KCF</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70599" y="387774"/>
            <a:ext cx="2340191" cy="461665"/>
          </a:xfrm>
          <a:prstGeom prst="rect">
            <a:avLst/>
          </a:prstGeom>
          <a:noFill/>
        </p:spPr>
        <p:txBody>
          <a:bodyPr wrap="squar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MSKCF</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073521" y="374648"/>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实验与结果</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8137724" y="118531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2" name="矩形 11"/>
          <p:cNvSpPr/>
          <p:nvPr/>
        </p:nvSpPr>
        <p:spPr>
          <a:xfrm>
            <a:off x="6959600" y="1373066"/>
            <a:ext cx="2565400" cy="552315"/>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多尺度变化策略</a:t>
            </a:r>
            <a:endParaRPr lang="zh-CN" altLang="en-US" sz="2400" dirty="0">
              <a:latin typeface="Microsoft YaHei" charset="-122"/>
              <a:ea typeface="Microsoft YaHei" charset="-122"/>
              <a:cs typeface="Microsoft YaHei" charset="-122"/>
            </a:endParaRPr>
          </a:p>
        </p:txBody>
      </p:sp>
      <p:sp>
        <p:nvSpPr>
          <p:cNvPr id="13" name="矩形 12"/>
          <p:cNvSpPr/>
          <p:nvPr/>
        </p:nvSpPr>
        <p:spPr>
          <a:xfrm>
            <a:off x="623392" y="1925381"/>
            <a:ext cx="10597764" cy="4602419"/>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863600" y="2042741"/>
            <a:ext cx="10357556" cy="4524315"/>
          </a:xfrm>
          <a:prstGeom prst="rect">
            <a:avLst/>
          </a:prstGeom>
          <a:noFill/>
        </p:spPr>
        <p:txBody>
          <a:bodyPr wrap="square" rtlCol="0">
            <a:spAutoFit/>
          </a:bodyPr>
          <a:lstStyle/>
          <a:p>
            <a:r>
              <a:rPr kumimoji="1" lang="zh-CN" altLang="en-US" sz="2400" dirty="0" smtClean="0">
                <a:latin typeface="Microsoft YaHei Light" charset="-122"/>
                <a:ea typeface="Microsoft YaHei Light" charset="-122"/>
                <a:cs typeface="Microsoft YaHei Light" charset="-122"/>
              </a:rPr>
              <a:t>定义模板大小为</a:t>
            </a:r>
            <a:endParaRPr kumimoji="1" lang="en-US" altLang="zh-CN" sz="2400" dirty="0" smtClean="0">
              <a:latin typeface="Microsoft YaHei Light" charset="-122"/>
              <a:ea typeface="Microsoft YaHei Light" charset="-122"/>
              <a:cs typeface="Microsoft YaHei Light" charset="-122"/>
            </a:endParaRPr>
          </a:p>
          <a:p>
            <a:endParaRPr kumimoji="1" lang="en-US" altLang="zh-CN" sz="2400" dirty="0">
              <a:latin typeface="Microsoft YaHei" charset="-122"/>
              <a:ea typeface="Microsoft YaHei" charset="-122"/>
              <a:cs typeface="Microsoft YaHei" charset="-122"/>
            </a:endParaRPr>
          </a:p>
          <a:p>
            <a:r>
              <a:rPr kumimoji="1" lang="zh-CN" altLang="en-US" sz="2400" dirty="0" smtClean="0">
                <a:latin typeface="Microsoft YaHei Light" charset="-122"/>
                <a:ea typeface="Microsoft YaHei Light" charset="-122"/>
                <a:cs typeface="Microsoft YaHei Light" charset="-122"/>
              </a:rPr>
              <a:t>缩放池 </a:t>
            </a:r>
            <a:endParaRPr kumimoji="1" lang="en-US" altLang="zh-CN" sz="2400" dirty="0" smtClean="0">
              <a:latin typeface="Microsoft YaHei Light" charset="-122"/>
              <a:ea typeface="Microsoft YaHei Light" charset="-122"/>
              <a:cs typeface="Microsoft YaHei Light" charset="-122"/>
            </a:endParaRPr>
          </a:p>
          <a:p>
            <a:endParaRPr kumimoji="1" lang="en-US" altLang="zh-CN" sz="2400" dirty="0">
              <a:latin typeface="Microsoft YaHei" charset="-122"/>
              <a:ea typeface="Microsoft YaHei" charset="-122"/>
              <a:cs typeface="Microsoft YaHei" charset="-122"/>
            </a:endParaRPr>
          </a:p>
          <a:p>
            <a:r>
              <a:rPr kumimoji="1" lang="zh-CN" altLang="en-US" sz="2400" dirty="0" smtClean="0">
                <a:latin typeface="Microsoft YaHei Light" charset="-122"/>
                <a:ea typeface="Microsoft YaHei Light" charset="-122"/>
                <a:cs typeface="Microsoft YaHei Light" charset="-122"/>
              </a:rPr>
              <a:t>假设原始跟踪框大小为</a:t>
            </a:r>
            <a:r>
              <a:rPr kumimoji="1" lang="en-US" altLang="zh-CN" sz="2400" dirty="0" smtClean="0">
                <a:latin typeface="Microsoft YaHei Light" charset="-122"/>
                <a:ea typeface="Microsoft YaHei Light" charset="-122"/>
                <a:cs typeface="Microsoft YaHei Light" charset="-122"/>
              </a:rPr>
              <a:t>    </a:t>
            </a:r>
            <a:r>
              <a:rPr kumimoji="1" lang="zh-CN" altLang="en-US" sz="2400" dirty="0" smtClean="0">
                <a:latin typeface="Microsoft YaHei Light" charset="-122"/>
                <a:ea typeface="Microsoft YaHei Light" charset="-122"/>
                <a:cs typeface="Microsoft YaHei Light" charset="-122"/>
              </a:rPr>
              <a:t>，对于当前帧，我们取</a:t>
            </a:r>
            <a:r>
              <a:rPr kumimoji="1" lang="en-US" altLang="zh-CN" sz="2400" dirty="0" smtClean="0">
                <a:latin typeface="Microsoft YaHei Light" charset="-122"/>
                <a:ea typeface="Microsoft YaHei Light" charset="-122"/>
                <a:cs typeface="Microsoft YaHei Light" charset="-122"/>
              </a:rPr>
              <a:t>       	     k</a:t>
            </a:r>
            <a:r>
              <a:rPr kumimoji="1" lang="zh-CN" altLang="en-US" sz="2400" dirty="0" smtClean="0">
                <a:latin typeface="Microsoft YaHei Light" charset="-122"/>
                <a:ea typeface="Microsoft YaHei Light" charset="-122"/>
                <a:cs typeface="Microsoft YaHei Light" charset="-122"/>
              </a:rPr>
              <a:t>个大小的样本来找到适当的目标</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endParaRPr kumimoji="1" lang="en-US" altLang="zh-CN" sz="2400" dirty="0">
              <a:latin typeface="Microsoft YaHei" charset="-122"/>
              <a:ea typeface="Microsoft YaHei" charset="-122"/>
              <a:cs typeface="Microsoft YaHei" charset="-122"/>
            </a:endParaRPr>
          </a:p>
          <a:p>
            <a:r>
              <a:rPr kumimoji="1" lang="zh-CN" altLang="en-US" sz="2400" dirty="0" smtClean="0">
                <a:latin typeface="Microsoft YaHei Light" charset="-122"/>
                <a:ea typeface="Microsoft YaHei Light" charset="-122"/>
                <a:cs typeface="Microsoft YaHei Light" charset="-122"/>
              </a:rPr>
              <a:t>得到每个尺寸样本响应</a:t>
            </a:r>
            <a:r>
              <a:rPr kumimoji="1" lang="en-US" altLang="zh-CN" sz="2400" dirty="0" smtClean="0">
                <a:latin typeface="Microsoft YaHei" charset="-122"/>
                <a:ea typeface="Microsoft YaHei" charset="-122"/>
                <a:cs typeface="Microsoft YaHei" charset="-122"/>
              </a:rPr>
              <a:t>                      </a:t>
            </a:r>
          </a:p>
          <a:p>
            <a:endParaRPr kumimoji="1" lang="en-US" altLang="zh-CN" sz="2400" dirty="0">
              <a:latin typeface="Microsoft YaHei" charset="-122"/>
              <a:ea typeface="Microsoft YaHei" charset="-122"/>
              <a:cs typeface="Microsoft YaHei" charset="-122"/>
            </a:endParaRPr>
          </a:p>
          <a:p>
            <a:r>
              <a:rPr kumimoji="1" lang="zh-CN" altLang="en-US" sz="2400" dirty="0" smtClean="0">
                <a:latin typeface="Microsoft YaHei Light" charset="-122"/>
                <a:ea typeface="Microsoft YaHei Light" charset="-122"/>
                <a:cs typeface="Microsoft YaHei Light" charset="-122"/>
              </a:rPr>
              <a:t>响应函数得到的是每个采样大小的最大响应值，找到其中的最大值便可确定最佳尺寸和该尺寸下的位置</a:t>
            </a:r>
            <a:endParaRPr kumimoji="1" lang="en-US" altLang="zh-CN" sz="2400" dirty="0" smtClean="0">
              <a:latin typeface="Microsoft YaHei Light" charset="-122"/>
              <a:ea typeface="Microsoft YaHei Light" charset="-122"/>
              <a:cs typeface="Microsoft YaHei Light" charset="-122"/>
            </a:endParaRPr>
          </a:p>
          <a:p>
            <a:r>
              <a:rPr kumimoji="1" lang="en-US" altLang="zh-CN" sz="2400" dirty="0" smtClean="0">
                <a:latin typeface="Microsoft YaHei" charset="-122"/>
                <a:ea typeface="Microsoft YaHei" charset="-122"/>
                <a:cs typeface="Microsoft YaHei" charset="-122"/>
              </a:rPr>
              <a:t>                           </a:t>
            </a:r>
            <a:endParaRPr kumimoji="1" lang="zh-CN" altLang="en-US" sz="2400" dirty="0">
              <a:latin typeface="Microsoft YaHei" charset="-122"/>
              <a:ea typeface="Microsoft YaHei" charset="-122"/>
              <a:cs typeface="Microsoft YaHei" charset="-122"/>
            </a:endParaRPr>
          </a:p>
        </p:txBody>
      </p:sp>
      <p:pic>
        <p:nvPicPr>
          <p:cNvPr id="36" name="图片 35"/>
          <p:cNvPicPr>
            <a:picLocks noChangeAspect="1"/>
          </p:cNvPicPr>
          <p:nvPr/>
        </p:nvPicPr>
        <p:blipFill>
          <a:blip r:embed="rId4"/>
          <a:stretch>
            <a:fillRect/>
          </a:stretch>
        </p:blipFill>
        <p:spPr>
          <a:xfrm>
            <a:off x="3175000" y="2073213"/>
            <a:ext cx="1219200" cy="419100"/>
          </a:xfrm>
          <a:prstGeom prst="rect">
            <a:avLst/>
          </a:prstGeom>
        </p:spPr>
      </p:pic>
      <p:pic>
        <p:nvPicPr>
          <p:cNvPr id="37" name="图片 36"/>
          <p:cNvPicPr>
            <a:picLocks noChangeAspect="1"/>
          </p:cNvPicPr>
          <p:nvPr/>
        </p:nvPicPr>
        <p:blipFill>
          <a:blip r:embed="rId5"/>
          <a:stretch>
            <a:fillRect/>
          </a:stretch>
        </p:blipFill>
        <p:spPr>
          <a:xfrm>
            <a:off x="2120900" y="2851288"/>
            <a:ext cx="1663700" cy="368300"/>
          </a:xfrm>
          <a:prstGeom prst="rect">
            <a:avLst/>
          </a:prstGeom>
        </p:spPr>
      </p:pic>
      <p:pic>
        <p:nvPicPr>
          <p:cNvPr id="38" name="图片 37"/>
          <p:cNvPicPr>
            <a:picLocks noChangeAspect="1"/>
          </p:cNvPicPr>
          <p:nvPr/>
        </p:nvPicPr>
        <p:blipFill>
          <a:blip r:embed="rId6"/>
          <a:stretch>
            <a:fillRect/>
          </a:stretch>
        </p:blipFill>
        <p:spPr>
          <a:xfrm>
            <a:off x="4033096" y="3594100"/>
            <a:ext cx="274573" cy="387633"/>
          </a:xfrm>
          <a:prstGeom prst="rect">
            <a:avLst/>
          </a:prstGeom>
        </p:spPr>
      </p:pic>
      <p:pic>
        <p:nvPicPr>
          <p:cNvPr id="39" name="图片 38"/>
          <p:cNvPicPr>
            <a:picLocks noChangeAspect="1"/>
          </p:cNvPicPr>
          <p:nvPr/>
        </p:nvPicPr>
        <p:blipFill>
          <a:blip r:embed="rId7"/>
          <a:stretch>
            <a:fillRect/>
          </a:stretch>
        </p:blipFill>
        <p:spPr>
          <a:xfrm>
            <a:off x="7477165" y="3517489"/>
            <a:ext cx="1244600" cy="368300"/>
          </a:xfrm>
          <a:prstGeom prst="rect">
            <a:avLst/>
          </a:prstGeom>
        </p:spPr>
      </p:pic>
      <p:pic>
        <p:nvPicPr>
          <p:cNvPr id="48" name="图片 47"/>
          <p:cNvPicPr>
            <a:picLocks noChangeAspect="1"/>
          </p:cNvPicPr>
          <p:nvPr/>
        </p:nvPicPr>
        <p:blipFill>
          <a:blip r:embed="rId8"/>
          <a:stretch>
            <a:fillRect/>
          </a:stretch>
        </p:blipFill>
        <p:spPr>
          <a:xfrm>
            <a:off x="4093474" y="4658208"/>
            <a:ext cx="1828800" cy="419100"/>
          </a:xfrm>
          <a:prstGeom prst="rect">
            <a:avLst/>
          </a:prstGeom>
        </p:spPr>
      </p:pic>
    </p:spTree>
    <p:extLst>
      <p:ext uri="{BB962C8B-B14F-4D97-AF65-F5344CB8AC3E}">
        <p14:creationId xmlns:p14="http://schemas.microsoft.com/office/powerpoint/2010/main" val="17975275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58" y="652838"/>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574827" y="374648"/>
            <a:ext cx="1645859"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90002" y="405234"/>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目标跟踪框架</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67085" y="387774"/>
            <a:ext cx="2340191" cy="461665"/>
          </a:xfrm>
          <a:prstGeom prst="rect">
            <a:avLst/>
          </a:prstGeom>
          <a:noFill/>
        </p:spPr>
        <p:txBody>
          <a:bodyPr wrap="square" rtlCol="0">
            <a:spAutoFit/>
          </a:bodyPr>
          <a:lstStyle/>
          <a:p>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KCF</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70599" y="387774"/>
            <a:ext cx="2340191" cy="461665"/>
          </a:xfrm>
          <a:prstGeom prst="rect">
            <a:avLst/>
          </a:prstGeom>
          <a:noFill/>
        </p:spPr>
        <p:txBody>
          <a:bodyPr wrap="squar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MSKCF</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073521" y="374648"/>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实验与结果</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8137724" y="118531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2" name="矩形 11"/>
          <p:cNvSpPr/>
          <p:nvPr/>
        </p:nvSpPr>
        <p:spPr>
          <a:xfrm>
            <a:off x="6959600" y="1373066"/>
            <a:ext cx="2565400" cy="552315"/>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更新策略</a:t>
            </a:r>
            <a:endParaRPr lang="zh-CN" altLang="en-US" sz="2400" dirty="0">
              <a:latin typeface="Microsoft YaHei" charset="-122"/>
              <a:ea typeface="Microsoft YaHei" charset="-122"/>
              <a:cs typeface="Microsoft YaHei" charset="-122"/>
            </a:endParaRPr>
          </a:p>
        </p:txBody>
      </p:sp>
      <p:sp>
        <p:nvSpPr>
          <p:cNvPr id="13" name="矩形 12"/>
          <p:cNvSpPr/>
          <p:nvPr/>
        </p:nvSpPr>
        <p:spPr>
          <a:xfrm>
            <a:off x="623392" y="1925381"/>
            <a:ext cx="10597764" cy="4602419"/>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092200" y="2438400"/>
            <a:ext cx="9296400" cy="830997"/>
          </a:xfrm>
          <a:prstGeom prst="rect">
            <a:avLst/>
          </a:prstGeom>
          <a:noFill/>
        </p:spPr>
        <p:txBody>
          <a:bodyPr wrap="square" rtlCol="0">
            <a:spAutoFit/>
          </a:bodyPr>
          <a:lstStyle/>
          <a:p>
            <a:r>
              <a:rPr kumimoji="1" lang="zh-CN" altLang="en-US" sz="2400" dirty="0" smtClean="0">
                <a:latin typeface="Microsoft YaHei Light" charset="-122"/>
                <a:ea typeface="Microsoft YaHei Light" charset="-122"/>
                <a:cs typeface="Microsoft YaHei Light" charset="-122"/>
              </a:rPr>
              <a:t>整个算法中，需要更新两个参数，一个是上一帧要匹配的目标</a:t>
            </a:r>
            <a:r>
              <a:rPr kumimoji="1" lang="en-US" altLang="zh-CN" sz="2400" dirty="0" smtClean="0">
                <a:latin typeface="Microsoft YaHei Light" charset="-122"/>
                <a:ea typeface="Microsoft YaHei Light" charset="-122"/>
                <a:cs typeface="Microsoft YaHei Light" charset="-122"/>
              </a:rPr>
              <a:t>    </a:t>
            </a:r>
            <a:r>
              <a:rPr kumimoji="1" lang="zh-CN" altLang="en-US" sz="2400" dirty="0" smtClean="0">
                <a:latin typeface="Microsoft YaHei Light" charset="-122"/>
                <a:ea typeface="Microsoft YaHei Light" charset="-122"/>
                <a:cs typeface="Microsoft YaHei Light" charset="-122"/>
              </a:rPr>
              <a:t>，一个是权重</a:t>
            </a:r>
            <a:endParaRPr kumimoji="1" lang="zh-CN" altLang="en-US" sz="2400" dirty="0">
              <a:latin typeface="Microsoft YaHei Light" charset="-122"/>
              <a:ea typeface="Microsoft YaHei Light" charset="-122"/>
              <a:cs typeface="Microsoft YaHei Light" charset="-122"/>
            </a:endParaRPr>
          </a:p>
        </p:txBody>
      </p:sp>
      <p:pic>
        <p:nvPicPr>
          <p:cNvPr id="11" name="图片 10"/>
          <p:cNvPicPr>
            <a:picLocks noChangeAspect="1"/>
          </p:cNvPicPr>
          <p:nvPr/>
        </p:nvPicPr>
        <p:blipFill>
          <a:blip r:embed="rId4"/>
          <a:stretch>
            <a:fillRect/>
          </a:stretch>
        </p:blipFill>
        <p:spPr>
          <a:xfrm>
            <a:off x="9525000" y="2493968"/>
            <a:ext cx="243110" cy="329935"/>
          </a:xfrm>
          <a:prstGeom prst="rect">
            <a:avLst/>
          </a:prstGeom>
        </p:spPr>
      </p:pic>
      <p:pic>
        <p:nvPicPr>
          <p:cNvPr id="14" name="图片 13"/>
          <p:cNvPicPr>
            <a:picLocks noChangeAspect="1"/>
          </p:cNvPicPr>
          <p:nvPr/>
        </p:nvPicPr>
        <p:blipFill>
          <a:blip r:embed="rId5"/>
          <a:stretch>
            <a:fillRect/>
          </a:stretch>
        </p:blipFill>
        <p:spPr>
          <a:xfrm>
            <a:off x="2761402" y="2922866"/>
            <a:ext cx="255076" cy="226734"/>
          </a:xfrm>
          <a:prstGeom prst="rect">
            <a:avLst/>
          </a:prstGeom>
        </p:spPr>
      </p:pic>
      <p:sp>
        <p:nvSpPr>
          <p:cNvPr id="15" name="文本框 14"/>
          <p:cNvSpPr txBox="1"/>
          <p:nvPr/>
        </p:nvSpPr>
        <p:spPr>
          <a:xfrm>
            <a:off x="-827991" y="3624185"/>
            <a:ext cx="4599891" cy="461665"/>
          </a:xfrm>
          <a:prstGeom prst="rect">
            <a:avLst/>
          </a:prstGeom>
          <a:noFill/>
        </p:spPr>
        <p:txBody>
          <a:bodyPr wrap="square" rtlCol="0">
            <a:spAutoFit/>
          </a:bodyPr>
          <a:lstStyle/>
          <a:p>
            <a:r>
              <a:rPr kumimoji="1" lang="en-US" altLang="zh-CN" dirty="0" smtClean="0"/>
              <a:t>                               </a:t>
            </a:r>
            <a:r>
              <a:rPr kumimoji="1" lang="zh-CN" altLang="en-US" sz="2400" dirty="0" smtClean="0">
                <a:latin typeface="Microsoft YaHei Light" charset="-122"/>
                <a:ea typeface="Microsoft YaHei Light" charset="-122"/>
                <a:cs typeface="Microsoft YaHei Light" charset="-122"/>
              </a:rPr>
              <a:t>定义更新参数</a:t>
            </a:r>
            <a:endParaRPr kumimoji="1" lang="zh-CN" altLang="en-US" sz="2400" dirty="0">
              <a:latin typeface="Microsoft YaHei Light" charset="-122"/>
              <a:ea typeface="Microsoft YaHei Light" charset="-122"/>
              <a:cs typeface="Microsoft YaHei Light" charset="-122"/>
            </a:endParaRPr>
          </a:p>
        </p:txBody>
      </p:sp>
      <p:pic>
        <p:nvPicPr>
          <p:cNvPr id="16" name="图片 15"/>
          <p:cNvPicPr>
            <a:picLocks noChangeAspect="1"/>
          </p:cNvPicPr>
          <p:nvPr/>
        </p:nvPicPr>
        <p:blipFill>
          <a:blip r:embed="rId6"/>
          <a:stretch>
            <a:fillRect/>
          </a:stretch>
        </p:blipFill>
        <p:spPr>
          <a:xfrm>
            <a:off x="3118697" y="3696214"/>
            <a:ext cx="1041400" cy="342900"/>
          </a:xfrm>
          <a:prstGeom prst="rect">
            <a:avLst/>
          </a:prstGeom>
        </p:spPr>
      </p:pic>
      <p:sp>
        <p:nvSpPr>
          <p:cNvPr id="17" name="文本框 16"/>
          <p:cNvSpPr txBox="1"/>
          <p:nvPr/>
        </p:nvSpPr>
        <p:spPr>
          <a:xfrm>
            <a:off x="1092200" y="4835574"/>
            <a:ext cx="5359400" cy="461665"/>
          </a:xfrm>
          <a:prstGeom prst="rect">
            <a:avLst/>
          </a:prstGeom>
          <a:noFill/>
        </p:spPr>
        <p:txBody>
          <a:bodyPr wrap="square" rtlCol="0">
            <a:spAutoFit/>
          </a:bodyPr>
          <a:lstStyle/>
          <a:p>
            <a:r>
              <a:rPr kumimoji="1" lang="zh-CN" altLang="en-US" sz="2400" dirty="0" smtClean="0">
                <a:latin typeface="Microsoft YaHei Light" charset="-122"/>
                <a:ea typeface="Microsoft YaHei Light" charset="-122"/>
                <a:cs typeface="Microsoft YaHei Light" charset="-122"/>
              </a:rPr>
              <a:t>采取更新策略</a:t>
            </a:r>
            <a:endParaRPr kumimoji="1" lang="zh-CN" altLang="en-US" sz="2400" dirty="0">
              <a:latin typeface="Microsoft YaHei Light" charset="-122"/>
              <a:ea typeface="Microsoft YaHei Light" charset="-122"/>
              <a:cs typeface="Microsoft YaHei Light" charset="-122"/>
            </a:endParaRPr>
          </a:p>
        </p:txBody>
      </p:sp>
      <p:pic>
        <p:nvPicPr>
          <p:cNvPr id="19" name="图片 18"/>
          <p:cNvPicPr>
            <a:picLocks noChangeAspect="1"/>
          </p:cNvPicPr>
          <p:nvPr/>
        </p:nvPicPr>
        <p:blipFill>
          <a:blip r:embed="rId7"/>
          <a:stretch>
            <a:fillRect/>
          </a:stretch>
        </p:blipFill>
        <p:spPr>
          <a:xfrm>
            <a:off x="3464918" y="4859892"/>
            <a:ext cx="2095500" cy="342900"/>
          </a:xfrm>
          <a:prstGeom prst="rect">
            <a:avLst/>
          </a:prstGeom>
        </p:spPr>
      </p:pic>
    </p:spTree>
    <p:extLst>
      <p:ext uri="{BB962C8B-B14F-4D97-AF65-F5344CB8AC3E}">
        <p14:creationId xmlns:p14="http://schemas.microsoft.com/office/powerpoint/2010/main" val="12997673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79" y="9654"/>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574827" y="374648"/>
            <a:ext cx="1645859"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90002" y="405234"/>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目标跟踪框架</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67085" y="387774"/>
            <a:ext cx="2340191" cy="461665"/>
          </a:xfrm>
          <a:prstGeom prst="rect">
            <a:avLst/>
          </a:prstGeom>
          <a:noFill/>
        </p:spPr>
        <p:txBody>
          <a:bodyPr wrap="square" rtlCol="0">
            <a:spAutoFit/>
          </a:bodyPr>
          <a:lstStyle/>
          <a:p>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KCF</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70599" y="387774"/>
            <a:ext cx="2340191" cy="461665"/>
          </a:xfrm>
          <a:prstGeom prst="rect">
            <a:avLst/>
          </a:prstGeom>
          <a:noFill/>
        </p:spPr>
        <p:txBody>
          <a:bodyPr wrap="square" rtlCol="0">
            <a:spAutoFit/>
          </a:bodyPr>
          <a:lstStyle/>
          <a:p>
            <a:r>
              <a:rPr lang="en-US" altLang="zh-CN" sz="2400" dirty="0" smtClean="0">
                <a:solidFill>
                  <a:schemeClr val="bg2"/>
                </a:solidFill>
                <a:latin typeface="微软雅黑" panose="020B0503020204020204" pitchFamily="34" charset="-122"/>
                <a:ea typeface="微软雅黑" panose="020B0503020204020204" pitchFamily="34" charset="-122"/>
              </a:rPr>
              <a:t>MSKCF</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073521" y="374648"/>
            <a:ext cx="2340191"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实验与结果</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10930740" y="118531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2" name="矩形 11"/>
          <p:cNvSpPr/>
          <p:nvPr/>
        </p:nvSpPr>
        <p:spPr>
          <a:xfrm>
            <a:off x="9337206" y="1373066"/>
            <a:ext cx="2565400" cy="552315"/>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实验数据</a:t>
            </a:r>
            <a:endParaRPr lang="zh-CN" altLang="en-US" sz="2400" dirty="0">
              <a:latin typeface="Microsoft YaHei" charset="-122"/>
              <a:ea typeface="Microsoft YaHei" charset="-122"/>
              <a:cs typeface="Microsoft YaHei" charset="-122"/>
            </a:endParaRPr>
          </a:p>
        </p:txBody>
      </p:sp>
      <p:sp>
        <p:nvSpPr>
          <p:cNvPr id="13" name="矩形 12"/>
          <p:cNvSpPr/>
          <p:nvPr/>
        </p:nvSpPr>
        <p:spPr>
          <a:xfrm>
            <a:off x="623392" y="1925381"/>
            <a:ext cx="11279214" cy="4792919"/>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50900" y="2040944"/>
            <a:ext cx="10706100"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实验采用的是</a:t>
            </a:r>
            <a:r>
              <a:rPr kumimoji="1" lang="en-US" altLang="zh-CN" sz="2400" dirty="0" smtClean="0">
                <a:latin typeface="Microsoft YaHei" charset="-122"/>
                <a:ea typeface="Microsoft YaHei" charset="-122"/>
                <a:cs typeface="Microsoft YaHei" charset="-122"/>
              </a:rPr>
              <a:t>2013</a:t>
            </a:r>
            <a:r>
              <a:rPr kumimoji="1" lang="zh-CN" altLang="en-US" sz="2400" dirty="0" smtClean="0">
                <a:latin typeface="Microsoft YaHei" charset="-122"/>
                <a:ea typeface="Microsoft YaHei" charset="-122"/>
                <a:cs typeface="Microsoft YaHei" charset="-122"/>
              </a:rPr>
              <a:t>年的</a:t>
            </a:r>
            <a:r>
              <a:rPr kumimoji="1" lang="en-US" altLang="zh-CN" sz="2400" dirty="0" smtClean="0">
                <a:latin typeface="Microsoft YaHei" charset="-122"/>
                <a:ea typeface="Microsoft YaHei" charset="-122"/>
                <a:cs typeface="Microsoft YaHei" charset="-122"/>
              </a:rPr>
              <a:t>CVPR</a:t>
            </a:r>
            <a:r>
              <a:rPr kumimoji="1" lang="zh-CN" altLang="en-US" sz="2400" dirty="0" smtClean="0">
                <a:latin typeface="Microsoft YaHei" charset="-122"/>
                <a:ea typeface="Microsoft YaHei" charset="-122"/>
                <a:cs typeface="Microsoft YaHei" charset="-122"/>
              </a:rPr>
              <a:t>的</a:t>
            </a:r>
            <a:r>
              <a:rPr kumimoji="1" lang="en-US" altLang="zh-CN" sz="2400" dirty="0" smtClean="0">
                <a:latin typeface="Microsoft YaHei" charset="-122"/>
                <a:ea typeface="Microsoft YaHei" charset="-122"/>
                <a:cs typeface="Microsoft YaHei" charset="-122"/>
              </a:rPr>
              <a:t>Benchmark</a:t>
            </a:r>
            <a:r>
              <a:rPr kumimoji="1" lang="zh-CN" altLang="en-US" sz="2400" dirty="0" smtClean="0">
                <a:latin typeface="Microsoft YaHei" charset="-122"/>
                <a:ea typeface="Microsoft YaHei" charset="-122"/>
                <a:cs typeface="Microsoft YaHei" charset="-122"/>
              </a:rPr>
              <a:t>，它包含</a:t>
            </a:r>
            <a:r>
              <a:rPr kumimoji="1" lang="en-US" altLang="zh-CN" sz="2400" dirty="0" smtClean="0">
                <a:latin typeface="Microsoft YaHei" charset="-122"/>
                <a:ea typeface="Microsoft YaHei" charset="-122"/>
                <a:cs typeface="Microsoft YaHei" charset="-122"/>
              </a:rPr>
              <a:t>50</a:t>
            </a:r>
            <a:r>
              <a:rPr kumimoji="1" lang="zh-CN" altLang="en-US" sz="2400" dirty="0" smtClean="0">
                <a:latin typeface="Microsoft YaHei" charset="-122"/>
                <a:ea typeface="Microsoft YaHei" charset="-122"/>
                <a:cs typeface="Microsoft YaHei" charset="-122"/>
              </a:rPr>
              <a:t>段视频，</a:t>
            </a:r>
            <a:r>
              <a:rPr kumimoji="1" lang="en-US" altLang="zh-CN" sz="2400" dirty="0" smtClean="0">
                <a:latin typeface="Microsoft YaHei" charset="-122"/>
                <a:ea typeface="Microsoft YaHei" charset="-122"/>
                <a:cs typeface="Microsoft YaHei" charset="-122"/>
              </a:rPr>
              <a:t>29000</a:t>
            </a:r>
            <a:r>
              <a:rPr kumimoji="1" lang="zh-CN" altLang="en-US" sz="2400" dirty="0" smtClean="0">
                <a:latin typeface="Microsoft YaHei" charset="-122"/>
                <a:ea typeface="Microsoft YaHei" charset="-122"/>
                <a:cs typeface="Microsoft YaHei" charset="-122"/>
              </a:rPr>
              <a:t>帧图像</a:t>
            </a:r>
            <a:endParaRPr kumimoji="1" lang="zh-CN" altLang="en-US" sz="2400" dirty="0">
              <a:latin typeface="Microsoft YaHei" charset="-122"/>
              <a:ea typeface="Microsoft YaHei" charset="-122"/>
              <a:cs typeface="Microsoft YaHei" charset="-122"/>
            </a:endParaRPr>
          </a:p>
        </p:txBody>
      </p:sp>
      <p:graphicFrame>
        <p:nvGraphicFramePr>
          <p:cNvPr id="14" name="表格 13"/>
          <p:cNvGraphicFramePr>
            <a:graphicFrameLocks noGrp="1"/>
          </p:cNvGraphicFramePr>
          <p:nvPr>
            <p:extLst>
              <p:ext uri="{D42A27DB-BD31-4B8C-83A1-F6EECF244321}">
                <p14:modId xmlns:p14="http://schemas.microsoft.com/office/powerpoint/2010/main" val="1825606409"/>
              </p:ext>
            </p:extLst>
          </p:nvPr>
        </p:nvGraphicFramePr>
        <p:xfrm>
          <a:off x="1265549" y="2529981"/>
          <a:ext cx="9994900" cy="4043680"/>
        </p:xfrm>
        <a:graphic>
          <a:graphicData uri="http://schemas.openxmlformats.org/drawingml/2006/table">
            <a:tbl>
              <a:tblPr firstRow="1" bandRow="1">
                <a:tableStyleId>{5C22544A-7EE6-4342-B048-85BDC9FD1C3A}</a:tableStyleId>
              </a:tblPr>
              <a:tblGrid>
                <a:gridCol w="1358900">
                  <a:extLst>
                    <a:ext uri="{9D8B030D-6E8A-4147-A177-3AD203B41FA5}">
                      <a16:colId xmlns:a16="http://schemas.microsoft.com/office/drawing/2014/main" val="20000"/>
                    </a:ext>
                  </a:extLst>
                </a:gridCol>
                <a:gridCol w="3522351">
                  <a:extLst>
                    <a:ext uri="{9D8B030D-6E8A-4147-A177-3AD203B41FA5}">
                      <a16:colId xmlns:a16="http://schemas.microsoft.com/office/drawing/2014/main" val="20001"/>
                    </a:ext>
                  </a:extLst>
                </a:gridCol>
                <a:gridCol w="1515842">
                  <a:extLst>
                    <a:ext uri="{9D8B030D-6E8A-4147-A177-3AD203B41FA5}">
                      <a16:colId xmlns:a16="http://schemas.microsoft.com/office/drawing/2014/main" val="20002"/>
                    </a:ext>
                  </a:extLst>
                </a:gridCol>
                <a:gridCol w="3597807">
                  <a:extLst>
                    <a:ext uri="{9D8B030D-6E8A-4147-A177-3AD203B41FA5}">
                      <a16:colId xmlns:a16="http://schemas.microsoft.com/office/drawing/2014/main" val="20003"/>
                    </a:ext>
                  </a:extLst>
                </a:gridCol>
              </a:tblGrid>
              <a:tr h="0">
                <a:tc>
                  <a:txBody>
                    <a:bodyPr/>
                    <a:lstStyle/>
                    <a:p>
                      <a:r>
                        <a:rPr lang="zh-CN" altLang="en-US" sz="1600" b="0" i="0" dirty="0" smtClean="0">
                          <a:solidFill>
                            <a:schemeClr val="tx1"/>
                          </a:solidFill>
                          <a:latin typeface="Microsoft YaHei Light" charset="-122"/>
                          <a:ea typeface="Microsoft YaHei Light" charset="-122"/>
                          <a:cs typeface="Microsoft YaHei Light" charset="-122"/>
                        </a:rPr>
                        <a:t>视频名称</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         包含的挑战</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视频名称</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             包含的挑战</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0"/>
                  </a:ext>
                </a:extLst>
              </a:tr>
              <a:tr h="370840">
                <a:tc>
                  <a:txBody>
                    <a:bodyPr/>
                    <a:lstStyle/>
                    <a:p>
                      <a:r>
                        <a:rPr lang="en-US" altLang="zh-CN" sz="1600" b="0" i="0" dirty="0" smtClean="0">
                          <a:solidFill>
                            <a:schemeClr val="tx1"/>
                          </a:solidFill>
                          <a:latin typeface="Microsoft YaHei Light" charset="-122"/>
                          <a:ea typeface="Microsoft YaHei Light" charset="-122"/>
                          <a:cs typeface="Microsoft YaHei Light" charset="-122"/>
                        </a:rPr>
                        <a:t>Basketball</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遮挡，姿态变化，相似物体</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en-US" altLang="zh-CN" sz="1600" b="0" i="0" dirty="0" smtClean="0">
                          <a:solidFill>
                            <a:schemeClr val="tx1"/>
                          </a:solidFill>
                          <a:latin typeface="Microsoft YaHei Light" charset="-122"/>
                          <a:ea typeface="Microsoft YaHei Light" charset="-122"/>
                          <a:cs typeface="Microsoft YaHei Light" charset="-122"/>
                        </a:rPr>
                        <a:t>Girl</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姿态、尺度变化，遮挡</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1"/>
                  </a:ext>
                </a:extLst>
              </a:tr>
              <a:tr h="370840">
                <a:tc>
                  <a:txBody>
                    <a:bodyPr/>
                    <a:lstStyle/>
                    <a:p>
                      <a:r>
                        <a:rPr lang="en-US" altLang="zh-CN" sz="1600" b="0" i="0" dirty="0" smtClean="0">
                          <a:solidFill>
                            <a:schemeClr val="tx1"/>
                          </a:solidFill>
                          <a:latin typeface="Microsoft YaHei Light" charset="-122"/>
                          <a:ea typeface="Microsoft YaHei Light" charset="-122"/>
                          <a:cs typeface="Microsoft YaHei Light" charset="-122"/>
                        </a:rPr>
                        <a:t>Bolt</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剧烈姿态变化，相似物体</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i="0" dirty="0" smtClean="0">
                          <a:solidFill>
                            <a:schemeClr val="tx1"/>
                          </a:solidFill>
                          <a:latin typeface="Microsoft YaHei Light" charset="-122"/>
                          <a:ea typeface="Microsoft YaHei Light" charset="-122"/>
                          <a:cs typeface="Microsoft YaHei Light" charset="-122"/>
                        </a:rPr>
                        <a:t>Ironman</a:t>
                      </a:r>
                      <a:endParaRPr lang="zh-CN" altLang="en-US" sz="1600" b="0" i="0" dirty="0" smtClean="0">
                        <a:solidFill>
                          <a:schemeClr val="tx1"/>
                        </a:solidFill>
                        <a:latin typeface="Microsoft YaHei Light" charset="-122"/>
                        <a:ea typeface="Microsoft YaHei Light" charset="-122"/>
                        <a:cs typeface="Microsoft YaHei Light"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i="0" dirty="0" smtClean="0">
                          <a:solidFill>
                            <a:schemeClr val="tx1"/>
                          </a:solidFill>
                          <a:latin typeface="Microsoft YaHei Light" charset="-122"/>
                          <a:ea typeface="Microsoft YaHei Light" charset="-122"/>
                          <a:cs typeface="Microsoft YaHei Light" charset="-122"/>
                        </a:rPr>
                        <a:t>光照、姿态变化，相似物体</a:t>
                      </a:r>
                    </a:p>
                  </a:txBody>
                  <a:tcPr/>
                </a:tc>
                <a:extLst>
                  <a:ext uri="{0D108BD9-81ED-4DB2-BD59-A6C34878D82A}">
                    <a16:rowId xmlns:a16="http://schemas.microsoft.com/office/drawing/2014/main" val="10002"/>
                  </a:ext>
                </a:extLst>
              </a:tr>
              <a:tr h="370840">
                <a:tc>
                  <a:txBody>
                    <a:bodyPr/>
                    <a:lstStyle/>
                    <a:p>
                      <a:r>
                        <a:rPr lang="en-US" altLang="zh-CN" sz="1600" b="0" i="0" dirty="0" smtClean="0">
                          <a:solidFill>
                            <a:schemeClr val="tx1"/>
                          </a:solidFill>
                          <a:latin typeface="Microsoft YaHei Light" charset="-122"/>
                          <a:ea typeface="Microsoft YaHei Light" charset="-122"/>
                          <a:cs typeface="Microsoft YaHei Light" charset="-122"/>
                        </a:rPr>
                        <a:t>Boy</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剧烈姿态变化，快速运动</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i="0" dirty="0" smtClean="0">
                          <a:solidFill>
                            <a:schemeClr val="tx1"/>
                          </a:solidFill>
                          <a:latin typeface="Microsoft YaHei Light" charset="-122"/>
                          <a:ea typeface="Microsoft YaHei Light" charset="-122"/>
                          <a:cs typeface="Microsoft YaHei Light" charset="-122"/>
                        </a:rPr>
                        <a:t>Jogging</a:t>
                      </a:r>
                      <a:endParaRPr lang="zh-CN" altLang="en-US" sz="1600" b="0" i="0" dirty="0" smtClean="0">
                        <a:solidFill>
                          <a:schemeClr val="tx1"/>
                        </a:solidFill>
                        <a:latin typeface="Microsoft YaHei Light" charset="-122"/>
                        <a:ea typeface="Microsoft YaHei Light" charset="-122"/>
                        <a:cs typeface="Microsoft YaHei Light"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i="0" dirty="0" smtClean="0">
                          <a:solidFill>
                            <a:schemeClr val="tx1"/>
                          </a:solidFill>
                          <a:latin typeface="Microsoft YaHei Light" charset="-122"/>
                          <a:ea typeface="Microsoft YaHei Light" charset="-122"/>
                          <a:cs typeface="Microsoft YaHei Light" charset="-122"/>
                        </a:rPr>
                        <a:t>遮挡，姿态变化</a:t>
                      </a:r>
                    </a:p>
                  </a:txBody>
                  <a:tcPr/>
                </a:tc>
                <a:extLst>
                  <a:ext uri="{0D108BD9-81ED-4DB2-BD59-A6C34878D82A}">
                    <a16:rowId xmlns:a16="http://schemas.microsoft.com/office/drawing/2014/main" val="10003"/>
                  </a:ext>
                </a:extLst>
              </a:tr>
              <a:tr h="370840">
                <a:tc>
                  <a:txBody>
                    <a:bodyPr/>
                    <a:lstStyle/>
                    <a:p>
                      <a:r>
                        <a:rPr lang="en-US" altLang="zh-CN" sz="1600" b="0" i="0" dirty="0" smtClean="0">
                          <a:solidFill>
                            <a:schemeClr val="tx1"/>
                          </a:solidFill>
                          <a:latin typeface="Microsoft YaHei Light" charset="-122"/>
                          <a:ea typeface="Microsoft YaHei Light" charset="-122"/>
                          <a:cs typeface="Microsoft YaHei Light" charset="-122"/>
                        </a:rPr>
                        <a:t>Car4</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尺度变化，光照变化</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en-US" altLang="zh-CN" sz="1600" b="0" i="0" dirty="0" smtClean="0">
                          <a:solidFill>
                            <a:schemeClr val="tx1"/>
                          </a:solidFill>
                          <a:latin typeface="Microsoft YaHei Light" charset="-122"/>
                          <a:ea typeface="Microsoft YaHei Light" charset="-122"/>
                          <a:cs typeface="Microsoft YaHei Light" charset="-122"/>
                        </a:rPr>
                        <a:t>Jumping</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快速运动，运动模糊</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4"/>
                  </a:ext>
                </a:extLst>
              </a:tr>
              <a:tr h="370840">
                <a:tc>
                  <a:txBody>
                    <a:bodyPr/>
                    <a:lstStyle/>
                    <a:p>
                      <a:r>
                        <a:rPr lang="en-US" altLang="zh-CN" sz="1600" b="0" i="0" dirty="0" err="1" smtClean="0">
                          <a:solidFill>
                            <a:schemeClr val="tx1"/>
                          </a:solidFill>
                          <a:latin typeface="Microsoft YaHei Light" charset="-122"/>
                          <a:ea typeface="Microsoft YaHei Light" charset="-122"/>
                          <a:cs typeface="Microsoft YaHei Light" charset="-122"/>
                        </a:rPr>
                        <a:t>CarDark</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光照变化，运动模糊</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en-US" altLang="zh-CN" sz="1600" b="0" i="0" dirty="0" smtClean="0">
                          <a:solidFill>
                            <a:schemeClr val="tx1"/>
                          </a:solidFill>
                          <a:latin typeface="Microsoft YaHei Light" charset="-122"/>
                          <a:ea typeface="Microsoft YaHei Light" charset="-122"/>
                          <a:cs typeface="Microsoft YaHei Light" charset="-122"/>
                        </a:rPr>
                        <a:t>Lemming</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严重遮挡，尺度变化</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5"/>
                  </a:ext>
                </a:extLst>
              </a:tr>
              <a:tr h="370840">
                <a:tc>
                  <a:txBody>
                    <a:bodyPr/>
                    <a:lstStyle/>
                    <a:p>
                      <a:r>
                        <a:rPr lang="en-US" altLang="zh-CN" sz="1600" b="0" i="0" dirty="0" err="1" smtClean="0">
                          <a:solidFill>
                            <a:schemeClr val="tx1"/>
                          </a:solidFill>
                          <a:latin typeface="Microsoft YaHei Light" charset="-122"/>
                          <a:ea typeface="Microsoft YaHei Light" charset="-122"/>
                          <a:cs typeface="Microsoft YaHei Light" charset="-122"/>
                        </a:rPr>
                        <a:t>CarScale</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遮挡，尺度变化</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en-US" altLang="zh-CN" sz="1600" b="0" i="0" dirty="0" smtClean="0">
                          <a:solidFill>
                            <a:schemeClr val="tx1"/>
                          </a:solidFill>
                          <a:latin typeface="Microsoft YaHei Light" charset="-122"/>
                          <a:ea typeface="Microsoft YaHei Light" charset="-122"/>
                          <a:cs typeface="Microsoft YaHei Light" charset="-122"/>
                        </a:rPr>
                        <a:t>Liquor</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遮挡，相似物体，尺度变化</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6"/>
                  </a:ext>
                </a:extLst>
              </a:tr>
              <a:tr h="370840">
                <a:tc>
                  <a:txBody>
                    <a:bodyPr/>
                    <a:lstStyle/>
                    <a:p>
                      <a:r>
                        <a:rPr lang="en-US" altLang="zh-CN" sz="1600" b="0" i="0" dirty="0" smtClean="0">
                          <a:solidFill>
                            <a:schemeClr val="tx1"/>
                          </a:solidFill>
                          <a:latin typeface="Microsoft YaHei Light" charset="-122"/>
                          <a:ea typeface="Microsoft YaHei Light" charset="-122"/>
                          <a:cs typeface="Microsoft YaHei Light" charset="-122"/>
                        </a:rPr>
                        <a:t>Coke</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遮挡，光照变化</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en-US" altLang="zh-CN" sz="1600" b="0" i="0" dirty="0" smtClean="0">
                          <a:solidFill>
                            <a:schemeClr val="tx1"/>
                          </a:solidFill>
                          <a:latin typeface="Microsoft YaHei Light" charset="-122"/>
                          <a:ea typeface="Microsoft YaHei Light" charset="-122"/>
                          <a:cs typeface="Microsoft YaHei Light" charset="-122"/>
                        </a:rPr>
                        <a:t>Matrix</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光照、尺度、姿态变化</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7"/>
                  </a:ext>
                </a:extLst>
              </a:tr>
              <a:tr h="370840">
                <a:tc>
                  <a:txBody>
                    <a:bodyPr/>
                    <a:lstStyle/>
                    <a:p>
                      <a:r>
                        <a:rPr lang="en-US" altLang="zh-CN" sz="1600" b="0" i="0" dirty="0" smtClean="0">
                          <a:solidFill>
                            <a:schemeClr val="tx1"/>
                          </a:solidFill>
                          <a:latin typeface="Microsoft YaHei Light" charset="-122"/>
                          <a:ea typeface="Microsoft YaHei Light" charset="-122"/>
                          <a:cs typeface="Microsoft YaHei Light" charset="-122"/>
                        </a:rPr>
                        <a:t>Couple</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姿态变化</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en-US" altLang="zh-CN" sz="1600" b="0" i="0" dirty="0" err="1" smtClean="0">
                          <a:solidFill>
                            <a:schemeClr val="tx1"/>
                          </a:solidFill>
                          <a:latin typeface="Microsoft YaHei Light" charset="-122"/>
                          <a:ea typeface="Microsoft YaHei Light" charset="-122"/>
                          <a:cs typeface="Microsoft YaHei Light" charset="-122"/>
                        </a:rPr>
                        <a:t>Mhyang</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姿态，尺度变化</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8"/>
                  </a:ext>
                </a:extLst>
              </a:tr>
              <a:tr h="370840">
                <a:tc>
                  <a:txBody>
                    <a:bodyPr/>
                    <a:lstStyle/>
                    <a:p>
                      <a:r>
                        <a:rPr lang="en-US" altLang="zh-CN" sz="1600" b="0" i="0" dirty="0" smtClean="0">
                          <a:solidFill>
                            <a:schemeClr val="tx1"/>
                          </a:solidFill>
                          <a:latin typeface="Microsoft YaHei Light" charset="-122"/>
                          <a:ea typeface="Microsoft YaHei Light" charset="-122"/>
                          <a:cs typeface="Microsoft YaHei Light" charset="-122"/>
                        </a:rPr>
                        <a:t>Crossing</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姿态变化</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en-US" altLang="zh-CN" sz="1600" b="0" i="0" dirty="0" err="1" smtClean="0">
                          <a:solidFill>
                            <a:schemeClr val="tx1"/>
                          </a:solidFill>
                          <a:latin typeface="Microsoft YaHei Light" charset="-122"/>
                          <a:ea typeface="Microsoft YaHei Light" charset="-122"/>
                          <a:cs typeface="Microsoft YaHei Light" charset="-122"/>
                        </a:rPr>
                        <a:t>Motorolling</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剧烈姿态变化</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9"/>
                  </a:ext>
                </a:extLst>
              </a:tr>
              <a:tr h="370840">
                <a:tc>
                  <a:txBody>
                    <a:bodyPr/>
                    <a:lstStyle/>
                    <a:p>
                      <a:r>
                        <a:rPr lang="en-US" altLang="zh-CN" sz="1600" b="0" i="0" dirty="0" smtClean="0">
                          <a:solidFill>
                            <a:schemeClr val="tx1"/>
                          </a:solidFill>
                          <a:latin typeface="Microsoft YaHei Light" charset="-122"/>
                          <a:ea typeface="Microsoft YaHei Light" charset="-122"/>
                          <a:cs typeface="Microsoft YaHei Light" charset="-122"/>
                        </a:rPr>
                        <a:t>David1</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姿态变化，光照变化</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en-US" altLang="zh-CN" sz="1600" b="0" i="0" dirty="0" err="1" smtClean="0">
                          <a:solidFill>
                            <a:schemeClr val="tx1"/>
                          </a:solidFill>
                          <a:latin typeface="Microsoft YaHei Light" charset="-122"/>
                          <a:ea typeface="Microsoft YaHei Light" charset="-122"/>
                          <a:cs typeface="Microsoft YaHei Light" charset="-122"/>
                        </a:rPr>
                        <a:t>MountainBike</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姿态变化</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65732222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22" y="9654"/>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23392" y="411287"/>
            <a:ext cx="1645859"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90002" y="405234"/>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目标跟踪框架</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67085" y="387774"/>
            <a:ext cx="2340191" cy="461665"/>
          </a:xfrm>
          <a:prstGeom prst="rect">
            <a:avLst/>
          </a:prstGeom>
          <a:noFill/>
        </p:spPr>
        <p:txBody>
          <a:bodyPr wrap="square" rtlCol="0">
            <a:spAutoFit/>
          </a:bodyPr>
          <a:lstStyle/>
          <a:p>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KCF</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70599" y="387774"/>
            <a:ext cx="2340191" cy="461665"/>
          </a:xfrm>
          <a:prstGeom prst="rect">
            <a:avLst/>
          </a:prstGeom>
          <a:noFill/>
        </p:spPr>
        <p:txBody>
          <a:bodyPr wrap="square" rtlCol="0">
            <a:spAutoFit/>
          </a:bodyPr>
          <a:lstStyle/>
          <a:p>
            <a:r>
              <a:rPr lang="en-US" altLang="zh-CN" sz="2400" dirty="0" smtClean="0">
                <a:solidFill>
                  <a:schemeClr val="bg2"/>
                </a:solidFill>
                <a:latin typeface="微软雅黑" panose="020B0503020204020204" pitchFamily="34" charset="-122"/>
                <a:ea typeface="微软雅黑" panose="020B0503020204020204" pitchFamily="34" charset="-122"/>
              </a:rPr>
              <a:t>MSKCF</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073521" y="374648"/>
            <a:ext cx="2340191"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实验与结果</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10930740" y="118531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2" name="矩形 11"/>
          <p:cNvSpPr/>
          <p:nvPr/>
        </p:nvSpPr>
        <p:spPr>
          <a:xfrm>
            <a:off x="9337206" y="1373066"/>
            <a:ext cx="2565400" cy="552315"/>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实验数据</a:t>
            </a:r>
            <a:endParaRPr lang="zh-CN" altLang="en-US" sz="2400" dirty="0">
              <a:latin typeface="Microsoft YaHei" charset="-122"/>
              <a:ea typeface="Microsoft YaHei" charset="-122"/>
              <a:cs typeface="Microsoft YaHei" charset="-122"/>
            </a:endParaRPr>
          </a:p>
        </p:txBody>
      </p:sp>
      <p:sp>
        <p:nvSpPr>
          <p:cNvPr id="13" name="矩形 12"/>
          <p:cNvSpPr/>
          <p:nvPr/>
        </p:nvSpPr>
        <p:spPr>
          <a:xfrm>
            <a:off x="623392" y="1925381"/>
            <a:ext cx="11279214" cy="4792919"/>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表格 10"/>
          <p:cNvGraphicFramePr>
            <a:graphicFrameLocks noGrp="1"/>
          </p:cNvGraphicFramePr>
          <p:nvPr>
            <p:extLst>
              <p:ext uri="{D42A27DB-BD31-4B8C-83A1-F6EECF244321}">
                <p14:modId xmlns:p14="http://schemas.microsoft.com/office/powerpoint/2010/main" val="101616598"/>
              </p:ext>
            </p:extLst>
          </p:nvPr>
        </p:nvGraphicFramePr>
        <p:xfrm>
          <a:off x="990599" y="2045544"/>
          <a:ext cx="10230556" cy="4497496"/>
        </p:xfrm>
        <a:graphic>
          <a:graphicData uri="http://schemas.openxmlformats.org/drawingml/2006/table">
            <a:tbl>
              <a:tblPr firstRow="1" bandRow="1">
                <a:tableStyleId>{5C22544A-7EE6-4342-B048-85BDC9FD1C3A}</a:tableStyleId>
              </a:tblPr>
              <a:tblGrid>
                <a:gridCol w="1663701">
                  <a:extLst>
                    <a:ext uri="{9D8B030D-6E8A-4147-A177-3AD203B41FA5}">
                      <a16:colId xmlns:a16="http://schemas.microsoft.com/office/drawing/2014/main" val="20000"/>
                    </a:ext>
                  </a:extLst>
                </a:gridCol>
                <a:gridCol w="3451577">
                  <a:extLst>
                    <a:ext uri="{9D8B030D-6E8A-4147-A177-3AD203B41FA5}">
                      <a16:colId xmlns:a16="http://schemas.microsoft.com/office/drawing/2014/main" val="20001"/>
                    </a:ext>
                  </a:extLst>
                </a:gridCol>
                <a:gridCol w="1603023">
                  <a:extLst>
                    <a:ext uri="{9D8B030D-6E8A-4147-A177-3AD203B41FA5}">
                      <a16:colId xmlns:a16="http://schemas.microsoft.com/office/drawing/2014/main" val="20002"/>
                    </a:ext>
                  </a:extLst>
                </a:gridCol>
                <a:gridCol w="3512255">
                  <a:extLst>
                    <a:ext uri="{9D8B030D-6E8A-4147-A177-3AD203B41FA5}">
                      <a16:colId xmlns:a16="http://schemas.microsoft.com/office/drawing/2014/main" val="20003"/>
                    </a:ext>
                  </a:extLst>
                </a:gridCol>
              </a:tblGrid>
              <a:tr h="370840">
                <a:tc>
                  <a:txBody>
                    <a:bodyPr/>
                    <a:lstStyle/>
                    <a:p>
                      <a:r>
                        <a:rPr lang="zh-CN" altLang="en-US" sz="1600" b="0" i="0" dirty="0" smtClean="0">
                          <a:solidFill>
                            <a:schemeClr val="tx1"/>
                          </a:solidFill>
                          <a:latin typeface="Microsoft YaHei Light" charset="-122"/>
                          <a:ea typeface="Microsoft YaHei Light" charset="-122"/>
                          <a:cs typeface="Microsoft YaHei Light" charset="-122"/>
                        </a:rPr>
                        <a:t>视频名称</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         包含的挑战</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视频名称</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         包含的挑战</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0"/>
                  </a:ext>
                </a:extLst>
              </a:tr>
              <a:tr h="370840">
                <a:tc>
                  <a:txBody>
                    <a:bodyPr/>
                    <a:lstStyle/>
                    <a:p>
                      <a:r>
                        <a:rPr lang="en-US" altLang="zh-CN" sz="1600" b="0" i="0" dirty="0" smtClean="0">
                          <a:solidFill>
                            <a:schemeClr val="tx1"/>
                          </a:solidFill>
                          <a:latin typeface="Microsoft YaHei Light" charset="-122"/>
                          <a:ea typeface="Microsoft YaHei Light" charset="-122"/>
                          <a:cs typeface="Microsoft YaHei Light" charset="-122"/>
                        </a:rPr>
                        <a:t>David2</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姿态变化</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i="0" dirty="0" smtClean="0">
                          <a:solidFill>
                            <a:schemeClr val="tx1"/>
                          </a:solidFill>
                          <a:latin typeface="Microsoft YaHei Light" charset="-122"/>
                          <a:ea typeface="Microsoft YaHei Light" charset="-122"/>
                          <a:cs typeface="Microsoft YaHei Light" charset="-122"/>
                        </a:rPr>
                        <a:t>Shaking</a:t>
                      </a:r>
                      <a:endParaRPr lang="zh-CN" altLang="en-US" sz="1600" b="0" i="0" dirty="0" smtClean="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姿态、尺度变化</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1"/>
                  </a:ext>
                </a:extLst>
              </a:tr>
              <a:tr h="370840">
                <a:tc>
                  <a:txBody>
                    <a:bodyPr/>
                    <a:lstStyle/>
                    <a:p>
                      <a:r>
                        <a:rPr lang="en-US" altLang="zh-CN" sz="1600" b="0" i="0" dirty="0" smtClean="0">
                          <a:solidFill>
                            <a:schemeClr val="tx1"/>
                          </a:solidFill>
                          <a:latin typeface="Microsoft YaHei Light" charset="-122"/>
                          <a:ea typeface="Microsoft YaHei Light" charset="-122"/>
                          <a:cs typeface="Microsoft YaHei Light" charset="-122"/>
                        </a:rPr>
                        <a:t>David3</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遮挡，姿态变化</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en-US" altLang="zh-CN" sz="1600" b="0" i="0" dirty="0" smtClean="0">
                          <a:solidFill>
                            <a:schemeClr val="tx1"/>
                          </a:solidFill>
                          <a:latin typeface="Microsoft YaHei Light" charset="-122"/>
                          <a:ea typeface="Microsoft YaHei Light" charset="-122"/>
                          <a:cs typeface="Microsoft YaHei Light" charset="-122"/>
                        </a:rPr>
                        <a:t>Singer1</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尺度、光照变化</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2"/>
                  </a:ext>
                </a:extLst>
              </a:tr>
              <a:tr h="370840">
                <a:tc>
                  <a:txBody>
                    <a:bodyPr/>
                    <a:lstStyle/>
                    <a:p>
                      <a:r>
                        <a:rPr lang="en-US" altLang="zh-CN" sz="1600" b="0" i="0" dirty="0" smtClean="0">
                          <a:solidFill>
                            <a:schemeClr val="tx1"/>
                          </a:solidFill>
                          <a:latin typeface="Microsoft YaHei Light" charset="-122"/>
                          <a:ea typeface="Microsoft YaHei Light" charset="-122"/>
                          <a:cs typeface="Microsoft YaHei Light" charset="-122"/>
                        </a:rPr>
                        <a:t>Deer</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相似物体，快速运动</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en-US" altLang="zh-CN" sz="1600" b="0" i="0" dirty="0" smtClean="0">
                          <a:solidFill>
                            <a:schemeClr val="tx1"/>
                          </a:solidFill>
                          <a:latin typeface="Microsoft YaHei Light" charset="-122"/>
                          <a:ea typeface="Microsoft YaHei Light" charset="-122"/>
                          <a:cs typeface="Microsoft YaHei Light" charset="-122"/>
                        </a:rPr>
                        <a:t>Singer2</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姿态、光照变化</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3"/>
                  </a:ext>
                </a:extLst>
              </a:tr>
              <a:tr h="370840">
                <a:tc>
                  <a:txBody>
                    <a:bodyPr/>
                    <a:lstStyle/>
                    <a:p>
                      <a:r>
                        <a:rPr lang="en-US" altLang="zh-CN" sz="1600" b="0" i="0" dirty="0" smtClean="0">
                          <a:solidFill>
                            <a:schemeClr val="tx1"/>
                          </a:solidFill>
                          <a:latin typeface="Microsoft YaHei Light" charset="-122"/>
                          <a:ea typeface="Microsoft YaHei Light" charset="-122"/>
                          <a:cs typeface="Microsoft YaHei Light" charset="-122"/>
                        </a:rPr>
                        <a:t>Dog1</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姿态、尺度变化</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en-US" altLang="zh-CN" sz="1600" b="0" i="0" dirty="0" smtClean="0">
                          <a:solidFill>
                            <a:schemeClr val="tx1"/>
                          </a:solidFill>
                          <a:latin typeface="Microsoft YaHei Light" charset="-122"/>
                          <a:ea typeface="Microsoft YaHei Light" charset="-122"/>
                          <a:cs typeface="Microsoft YaHei Light" charset="-122"/>
                        </a:rPr>
                        <a:t>Skating</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光照、尺度、姿态变化，遮挡</a:t>
                      </a:r>
                      <a:endParaRPr lang="en-US" altLang="zh-CN" sz="1600" b="0" i="0" dirty="0" smtClean="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4"/>
                  </a:ext>
                </a:extLst>
              </a:tr>
              <a:tr h="370840">
                <a:tc>
                  <a:txBody>
                    <a:bodyPr/>
                    <a:lstStyle/>
                    <a:p>
                      <a:r>
                        <a:rPr lang="en-US" altLang="zh-CN" sz="1600" b="0" i="0" dirty="0" smtClean="0">
                          <a:solidFill>
                            <a:schemeClr val="tx1"/>
                          </a:solidFill>
                          <a:latin typeface="Microsoft YaHei Light" charset="-122"/>
                          <a:ea typeface="Microsoft YaHei Light" charset="-122"/>
                          <a:cs typeface="Microsoft YaHei Light" charset="-122"/>
                        </a:rPr>
                        <a:t>Doll</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姿态变化，快速运动</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en-US" altLang="zh-CN" sz="1600" b="0" i="0" dirty="0" smtClean="0">
                          <a:solidFill>
                            <a:schemeClr val="tx1"/>
                          </a:solidFill>
                          <a:latin typeface="Microsoft YaHei Light" charset="-122"/>
                          <a:ea typeface="Microsoft YaHei Light" charset="-122"/>
                          <a:cs typeface="Microsoft YaHei Light" charset="-122"/>
                        </a:rPr>
                        <a:t>Skiing</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姿态、尺度变化</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5"/>
                  </a:ext>
                </a:extLst>
              </a:tr>
              <a:tr h="370840">
                <a:tc>
                  <a:txBody>
                    <a:bodyPr/>
                    <a:lstStyle/>
                    <a:p>
                      <a:r>
                        <a:rPr lang="en-US" altLang="zh-CN" sz="1600" b="0" i="0" dirty="0" err="1" smtClean="0">
                          <a:solidFill>
                            <a:schemeClr val="tx1"/>
                          </a:solidFill>
                          <a:latin typeface="Microsoft YaHei Light" charset="-122"/>
                          <a:ea typeface="Microsoft YaHei Light" charset="-122"/>
                          <a:cs typeface="Microsoft YaHei Light" charset="-122"/>
                        </a:rPr>
                        <a:t>Dudek</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姿态、尺度变化</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en-US" altLang="zh-CN" sz="1600" b="0" i="0" dirty="0" smtClean="0">
                          <a:solidFill>
                            <a:schemeClr val="tx1"/>
                          </a:solidFill>
                          <a:latin typeface="Microsoft YaHei Light" charset="-122"/>
                          <a:ea typeface="Microsoft YaHei Light" charset="-122"/>
                          <a:cs typeface="Microsoft YaHei Light" charset="-122"/>
                        </a:rPr>
                        <a:t>Soccer</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姿态变化，遮挡</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6"/>
                  </a:ext>
                </a:extLst>
              </a:tr>
              <a:tr h="370840">
                <a:tc>
                  <a:txBody>
                    <a:bodyPr/>
                    <a:lstStyle/>
                    <a:p>
                      <a:r>
                        <a:rPr lang="en-US" altLang="zh-CN" sz="1600" b="0" i="0" dirty="0" smtClean="0">
                          <a:solidFill>
                            <a:schemeClr val="tx1"/>
                          </a:solidFill>
                          <a:latin typeface="Microsoft YaHei Light" charset="-122"/>
                          <a:ea typeface="Microsoft YaHei Light" charset="-122"/>
                          <a:cs typeface="Microsoft YaHei Light" charset="-122"/>
                        </a:rPr>
                        <a:t>FaceOcc1</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遮挡</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i="0" dirty="0" smtClean="0">
                          <a:solidFill>
                            <a:schemeClr val="tx1"/>
                          </a:solidFill>
                          <a:latin typeface="Microsoft YaHei Light" charset="-122"/>
                          <a:ea typeface="Microsoft YaHei Light" charset="-122"/>
                          <a:cs typeface="Microsoft YaHei Light" charset="-122"/>
                        </a:rPr>
                        <a:t>Subway</a:t>
                      </a:r>
                      <a:endParaRPr lang="zh-CN" altLang="en-US" sz="1600" b="0" i="0" dirty="0" smtClean="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姿态变化，相似物体，遮挡</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7"/>
                  </a:ext>
                </a:extLst>
              </a:tr>
              <a:tr h="370840">
                <a:tc>
                  <a:txBody>
                    <a:bodyPr/>
                    <a:lstStyle/>
                    <a:p>
                      <a:r>
                        <a:rPr lang="en-US" altLang="zh-CN" sz="1600" b="0" i="0" dirty="0" smtClean="0">
                          <a:solidFill>
                            <a:schemeClr val="tx1"/>
                          </a:solidFill>
                          <a:latin typeface="Microsoft YaHei Light" charset="-122"/>
                          <a:ea typeface="Microsoft YaHei Light" charset="-122"/>
                          <a:cs typeface="Microsoft YaHei Light" charset="-122"/>
                        </a:rPr>
                        <a:t>FaceOcc2</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遮挡，尺度变化</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i="0" dirty="0" smtClean="0">
                          <a:solidFill>
                            <a:schemeClr val="tx1"/>
                          </a:solidFill>
                          <a:latin typeface="Microsoft YaHei Light" charset="-122"/>
                          <a:ea typeface="Microsoft YaHei Light" charset="-122"/>
                          <a:cs typeface="Microsoft YaHei Light" charset="-122"/>
                        </a:rPr>
                        <a:t>Suv</a:t>
                      </a:r>
                      <a:endParaRPr lang="zh-CN" altLang="en-US" sz="1600" b="0" i="0" dirty="0" smtClean="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相似物体，遮挡</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8"/>
                  </a:ext>
                </a:extLst>
              </a:tr>
              <a:tr h="370840">
                <a:tc>
                  <a:txBody>
                    <a:bodyPr/>
                    <a:lstStyle/>
                    <a:p>
                      <a:r>
                        <a:rPr lang="en-US" altLang="zh-CN" sz="1600" b="0" i="0" dirty="0" smtClean="0">
                          <a:solidFill>
                            <a:schemeClr val="tx1"/>
                          </a:solidFill>
                          <a:latin typeface="Microsoft YaHei Light" charset="-122"/>
                          <a:ea typeface="Microsoft YaHei Light" charset="-122"/>
                          <a:cs typeface="Microsoft YaHei Light" charset="-122"/>
                        </a:rPr>
                        <a:t>Fish</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光照变化，运动模糊</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i="0" dirty="0" smtClean="0">
                          <a:solidFill>
                            <a:schemeClr val="tx1"/>
                          </a:solidFill>
                          <a:latin typeface="Microsoft YaHei Light" charset="-122"/>
                          <a:ea typeface="Microsoft YaHei Light" charset="-122"/>
                          <a:cs typeface="Microsoft YaHei Light" charset="-122"/>
                        </a:rPr>
                        <a:t>Sylvester</a:t>
                      </a:r>
                      <a:endParaRPr lang="zh-CN" altLang="en-US" sz="1600" b="0" i="0" dirty="0" smtClean="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姿态变化</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9"/>
                  </a:ext>
                </a:extLst>
              </a:tr>
              <a:tr h="418256">
                <a:tc>
                  <a:txBody>
                    <a:bodyPr/>
                    <a:lstStyle/>
                    <a:p>
                      <a:r>
                        <a:rPr lang="en-US" altLang="zh-CN" sz="1600" b="0" i="0" dirty="0" err="1" smtClean="0">
                          <a:solidFill>
                            <a:schemeClr val="tx1"/>
                          </a:solidFill>
                          <a:latin typeface="Microsoft YaHei Light" charset="-122"/>
                          <a:ea typeface="Microsoft YaHei Light" charset="-122"/>
                          <a:cs typeface="Microsoft YaHei Light" charset="-122"/>
                        </a:rPr>
                        <a:t>FleetFace</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姿态、尺度变化</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i="0" dirty="0" smtClean="0">
                          <a:solidFill>
                            <a:schemeClr val="tx1"/>
                          </a:solidFill>
                          <a:latin typeface="Microsoft YaHei Light" charset="-122"/>
                          <a:ea typeface="Microsoft YaHei Light" charset="-122"/>
                          <a:cs typeface="Microsoft YaHei Light" charset="-122"/>
                        </a:rPr>
                        <a:t>Tiger1</a:t>
                      </a:r>
                      <a:endParaRPr lang="zh-CN" altLang="en-US" sz="1600" b="0" i="0" dirty="0" smtClean="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姿态、尺度变化，遮挡</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10"/>
                  </a:ext>
                </a:extLst>
              </a:tr>
              <a:tr h="370840">
                <a:tc>
                  <a:txBody>
                    <a:bodyPr/>
                    <a:lstStyle/>
                    <a:p>
                      <a:r>
                        <a:rPr lang="en-US" altLang="zh-CN" sz="1600" b="0" i="0" dirty="0" smtClean="0">
                          <a:solidFill>
                            <a:schemeClr val="tx1"/>
                          </a:solidFill>
                          <a:latin typeface="Microsoft YaHei Light" charset="-122"/>
                          <a:ea typeface="Microsoft YaHei Light" charset="-122"/>
                          <a:cs typeface="Microsoft YaHei Light" charset="-122"/>
                        </a:rPr>
                        <a:t>Football</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相似物体，遮挡</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i="0" dirty="0" smtClean="0">
                          <a:solidFill>
                            <a:schemeClr val="tx1"/>
                          </a:solidFill>
                          <a:latin typeface="Microsoft YaHei Light" charset="-122"/>
                          <a:ea typeface="Microsoft YaHei Light" charset="-122"/>
                          <a:cs typeface="Microsoft YaHei Light" charset="-122"/>
                        </a:rPr>
                        <a:t>Tiger2</a:t>
                      </a:r>
                      <a:endParaRPr lang="zh-CN" altLang="en-US" sz="1600" b="0" i="0" dirty="0" smtClean="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严重遮挡，尺度变化</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759222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79" y="9654"/>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23392" y="411287"/>
            <a:ext cx="1645859"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90002" y="405234"/>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目标跟踪框架</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67085" y="387774"/>
            <a:ext cx="2340191" cy="461665"/>
          </a:xfrm>
          <a:prstGeom prst="rect">
            <a:avLst/>
          </a:prstGeom>
          <a:noFill/>
        </p:spPr>
        <p:txBody>
          <a:bodyPr wrap="square" rtlCol="0">
            <a:spAutoFit/>
          </a:bodyPr>
          <a:lstStyle/>
          <a:p>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KCF</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70599" y="387774"/>
            <a:ext cx="2340191" cy="461665"/>
          </a:xfrm>
          <a:prstGeom prst="rect">
            <a:avLst/>
          </a:prstGeom>
          <a:noFill/>
        </p:spPr>
        <p:txBody>
          <a:bodyPr wrap="square" rtlCol="0">
            <a:spAutoFit/>
          </a:bodyPr>
          <a:lstStyle/>
          <a:p>
            <a:r>
              <a:rPr lang="en-US" altLang="zh-CN" sz="2400" dirty="0" smtClean="0">
                <a:solidFill>
                  <a:schemeClr val="bg2"/>
                </a:solidFill>
                <a:latin typeface="微软雅黑" panose="020B0503020204020204" pitchFamily="34" charset="-122"/>
                <a:ea typeface="微软雅黑" panose="020B0503020204020204" pitchFamily="34" charset="-122"/>
              </a:rPr>
              <a:t>MSKCF</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073521" y="374648"/>
            <a:ext cx="2340191"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实验与结果</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10930740" y="118531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2" name="矩形 11"/>
          <p:cNvSpPr/>
          <p:nvPr/>
        </p:nvSpPr>
        <p:spPr>
          <a:xfrm>
            <a:off x="9337206" y="1373066"/>
            <a:ext cx="2565400" cy="552315"/>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实验数据</a:t>
            </a:r>
            <a:endParaRPr lang="zh-CN" altLang="en-US" sz="2400" dirty="0">
              <a:latin typeface="Microsoft YaHei" charset="-122"/>
              <a:ea typeface="Microsoft YaHei" charset="-122"/>
              <a:cs typeface="Microsoft YaHei" charset="-122"/>
            </a:endParaRPr>
          </a:p>
        </p:txBody>
      </p:sp>
      <p:sp>
        <p:nvSpPr>
          <p:cNvPr id="13" name="矩形 12"/>
          <p:cNvSpPr/>
          <p:nvPr/>
        </p:nvSpPr>
        <p:spPr>
          <a:xfrm>
            <a:off x="623392" y="1925381"/>
            <a:ext cx="11279214" cy="4792919"/>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表格 10"/>
          <p:cNvGraphicFramePr>
            <a:graphicFrameLocks noGrp="1"/>
          </p:cNvGraphicFramePr>
          <p:nvPr>
            <p:extLst>
              <p:ext uri="{D42A27DB-BD31-4B8C-83A1-F6EECF244321}">
                <p14:modId xmlns:p14="http://schemas.microsoft.com/office/powerpoint/2010/main" val="339392806"/>
              </p:ext>
            </p:extLst>
          </p:nvPr>
        </p:nvGraphicFramePr>
        <p:xfrm>
          <a:off x="1308099" y="2590389"/>
          <a:ext cx="10230556" cy="1854200"/>
        </p:xfrm>
        <a:graphic>
          <a:graphicData uri="http://schemas.openxmlformats.org/drawingml/2006/table">
            <a:tbl>
              <a:tblPr firstRow="1" bandRow="1">
                <a:tableStyleId>{5C22544A-7EE6-4342-B048-85BDC9FD1C3A}</a:tableStyleId>
              </a:tblPr>
              <a:tblGrid>
                <a:gridCol w="1663701">
                  <a:extLst>
                    <a:ext uri="{9D8B030D-6E8A-4147-A177-3AD203B41FA5}">
                      <a16:colId xmlns:a16="http://schemas.microsoft.com/office/drawing/2014/main" val="20000"/>
                    </a:ext>
                  </a:extLst>
                </a:gridCol>
                <a:gridCol w="3451577">
                  <a:extLst>
                    <a:ext uri="{9D8B030D-6E8A-4147-A177-3AD203B41FA5}">
                      <a16:colId xmlns:a16="http://schemas.microsoft.com/office/drawing/2014/main" val="20001"/>
                    </a:ext>
                  </a:extLst>
                </a:gridCol>
                <a:gridCol w="1603023">
                  <a:extLst>
                    <a:ext uri="{9D8B030D-6E8A-4147-A177-3AD203B41FA5}">
                      <a16:colId xmlns:a16="http://schemas.microsoft.com/office/drawing/2014/main" val="20002"/>
                    </a:ext>
                  </a:extLst>
                </a:gridCol>
                <a:gridCol w="3512255">
                  <a:extLst>
                    <a:ext uri="{9D8B030D-6E8A-4147-A177-3AD203B41FA5}">
                      <a16:colId xmlns:a16="http://schemas.microsoft.com/office/drawing/2014/main" val="20003"/>
                    </a:ext>
                  </a:extLst>
                </a:gridCol>
              </a:tblGrid>
              <a:tr h="370840">
                <a:tc>
                  <a:txBody>
                    <a:bodyPr/>
                    <a:lstStyle/>
                    <a:p>
                      <a:r>
                        <a:rPr lang="zh-CN" altLang="en-US" sz="1600" b="0" i="0" dirty="0" smtClean="0">
                          <a:solidFill>
                            <a:schemeClr val="tx1"/>
                          </a:solidFill>
                          <a:latin typeface="Microsoft YaHei Light" charset="-122"/>
                          <a:ea typeface="Microsoft YaHei Light" charset="-122"/>
                          <a:cs typeface="Microsoft YaHei Light" charset="-122"/>
                        </a:rPr>
                        <a:t>视频名称</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         包含的挑战</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视频名称</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         包含的挑战</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0"/>
                  </a:ext>
                </a:extLst>
              </a:tr>
              <a:tr h="370840">
                <a:tc>
                  <a:txBody>
                    <a:bodyPr/>
                    <a:lstStyle/>
                    <a:p>
                      <a:r>
                        <a:rPr lang="en-US" altLang="zh-CN" sz="1600" b="0" i="0" dirty="0" smtClean="0">
                          <a:solidFill>
                            <a:schemeClr val="tx1"/>
                          </a:solidFill>
                          <a:latin typeface="Microsoft YaHei Light" charset="-122"/>
                          <a:ea typeface="Microsoft YaHei Light" charset="-122"/>
                          <a:cs typeface="Microsoft YaHei Light" charset="-122"/>
                        </a:rPr>
                        <a:t>Football1</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运动模糊，相似物体，遮挡</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i="0" dirty="0" smtClean="0">
                          <a:solidFill>
                            <a:schemeClr val="tx1"/>
                          </a:solidFill>
                          <a:latin typeface="Microsoft YaHei Light" charset="-122"/>
                          <a:ea typeface="Microsoft YaHei Light" charset="-122"/>
                          <a:cs typeface="Microsoft YaHei Light" charset="-122"/>
                        </a:rPr>
                        <a:t>Trellis</a:t>
                      </a:r>
                      <a:endParaRPr lang="zh-CN" altLang="en-US" sz="1600" b="0" i="0" dirty="0" smtClean="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尺度、光照变化</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1"/>
                  </a:ext>
                </a:extLst>
              </a:tr>
              <a:tr h="370840">
                <a:tc>
                  <a:txBody>
                    <a:bodyPr/>
                    <a:lstStyle/>
                    <a:p>
                      <a:r>
                        <a:rPr lang="en-US" altLang="zh-CN" sz="1600" b="0" i="0" dirty="0" smtClean="0">
                          <a:solidFill>
                            <a:schemeClr val="tx1"/>
                          </a:solidFill>
                          <a:latin typeface="Microsoft YaHei Light" charset="-122"/>
                          <a:ea typeface="Microsoft YaHei Light" charset="-122"/>
                          <a:cs typeface="Microsoft YaHei Light" charset="-122"/>
                        </a:rPr>
                        <a:t>Freeman1</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尺度、姿态变化</a:t>
                      </a:r>
                      <a:endParaRPr lang="en-US" altLang="zh-CN" sz="1600" b="0" i="0" dirty="0" smtClean="0">
                        <a:solidFill>
                          <a:schemeClr val="tx1"/>
                        </a:solidFill>
                        <a:latin typeface="Microsoft YaHei Light" charset="-122"/>
                        <a:ea typeface="Microsoft YaHei Light" charset="-122"/>
                        <a:cs typeface="Microsoft YaHei Light" charset="-122"/>
                      </a:endParaRPr>
                    </a:p>
                  </a:txBody>
                  <a:tcPr/>
                </a:tc>
                <a:tc>
                  <a:txBody>
                    <a:bodyPr/>
                    <a:lstStyle/>
                    <a:p>
                      <a:r>
                        <a:rPr lang="en-US" altLang="zh-CN" sz="1600" b="0" i="0" dirty="0" smtClean="0">
                          <a:solidFill>
                            <a:schemeClr val="tx1"/>
                          </a:solidFill>
                          <a:latin typeface="Microsoft YaHei Light" charset="-122"/>
                          <a:ea typeface="Microsoft YaHei Light" charset="-122"/>
                          <a:cs typeface="Microsoft YaHei Light" charset="-122"/>
                        </a:rPr>
                        <a:t>walking</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姿态变化，遮挡</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2"/>
                  </a:ext>
                </a:extLst>
              </a:tr>
              <a:tr h="370840">
                <a:tc>
                  <a:txBody>
                    <a:bodyPr/>
                    <a:lstStyle/>
                    <a:p>
                      <a:r>
                        <a:rPr lang="en-US" altLang="zh-CN" sz="1600" b="0" i="0" dirty="0" smtClean="0">
                          <a:solidFill>
                            <a:schemeClr val="tx1"/>
                          </a:solidFill>
                          <a:latin typeface="Microsoft YaHei Light" charset="-122"/>
                          <a:ea typeface="Microsoft YaHei Light" charset="-122"/>
                          <a:cs typeface="Microsoft YaHei Light" charset="-122"/>
                        </a:rPr>
                        <a:t>Freeman3</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姿态、尺度变化</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en-US" altLang="zh-CN" sz="1600" b="0" i="0" dirty="0" smtClean="0">
                          <a:solidFill>
                            <a:schemeClr val="tx1"/>
                          </a:solidFill>
                          <a:latin typeface="Microsoft YaHei Light" charset="-122"/>
                          <a:ea typeface="Microsoft YaHei Light" charset="-122"/>
                          <a:cs typeface="Microsoft YaHei Light" charset="-122"/>
                        </a:rPr>
                        <a:t>Walking2</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姿态、尺度变化</a:t>
                      </a:r>
                      <a:endParaRPr lang="zh-CN" altLang="en-US" sz="1600" b="0" i="0" dirty="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3"/>
                  </a:ext>
                </a:extLst>
              </a:tr>
              <a:tr h="370840">
                <a:tc>
                  <a:txBody>
                    <a:bodyPr/>
                    <a:lstStyle/>
                    <a:p>
                      <a:r>
                        <a:rPr lang="en-US" altLang="zh-CN" sz="1600" b="0" i="0" dirty="0" smtClean="0">
                          <a:solidFill>
                            <a:schemeClr val="tx1"/>
                          </a:solidFill>
                          <a:latin typeface="Microsoft YaHei Light" charset="-122"/>
                          <a:ea typeface="Microsoft YaHei Light" charset="-122"/>
                          <a:cs typeface="Microsoft YaHei Light" charset="-122"/>
                        </a:rPr>
                        <a:t>Freeman4</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姿态、尺度变化，遮挡</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en-US" altLang="zh-CN" sz="1600" b="0" i="0" dirty="0" smtClean="0">
                          <a:solidFill>
                            <a:schemeClr val="tx1"/>
                          </a:solidFill>
                          <a:latin typeface="Microsoft YaHei Light" charset="-122"/>
                          <a:ea typeface="Microsoft YaHei Light" charset="-122"/>
                          <a:cs typeface="Microsoft YaHei Light" charset="-122"/>
                        </a:rPr>
                        <a:t>Woman</a:t>
                      </a:r>
                      <a:endParaRPr lang="zh-CN" altLang="en-US" sz="1600" b="0" i="0" dirty="0">
                        <a:solidFill>
                          <a:schemeClr val="tx1"/>
                        </a:solidFill>
                        <a:latin typeface="Microsoft YaHei Light" charset="-122"/>
                        <a:ea typeface="Microsoft YaHei Light" charset="-122"/>
                        <a:cs typeface="Microsoft YaHei Light" charset="-122"/>
                      </a:endParaRPr>
                    </a:p>
                  </a:txBody>
                  <a:tcPr/>
                </a:tc>
                <a:tc>
                  <a:txBody>
                    <a:bodyPr/>
                    <a:lstStyle/>
                    <a:p>
                      <a:r>
                        <a:rPr lang="zh-CN" altLang="en-US" sz="1600" b="0" i="0" dirty="0" smtClean="0">
                          <a:solidFill>
                            <a:schemeClr val="tx1"/>
                          </a:solidFill>
                          <a:latin typeface="Microsoft YaHei Light" charset="-122"/>
                          <a:ea typeface="Microsoft YaHei Light" charset="-122"/>
                          <a:cs typeface="Microsoft YaHei Light" charset="-122"/>
                        </a:rPr>
                        <a:t>遮挡，姿态变化</a:t>
                      </a:r>
                      <a:endParaRPr lang="en-US" altLang="zh-CN" sz="1600" b="0" i="0" dirty="0" smtClean="0">
                        <a:solidFill>
                          <a:schemeClr val="tx1"/>
                        </a:solidFill>
                        <a:latin typeface="Microsoft YaHei Light" charset="-122"/>
                        <a:ea typeface="Microsoft YaHei Light" charset="-122"/>
                        <a:cs typeface="Microsoft YaHei Light" charset="-122"/>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52658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79" y="836313"/>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23392" y="411287"/>
            <a:ext cx="1645859"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90002" y="405234"/>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目标跟踪框架</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67085" y="387774"/>
            <a:ext cx="2340191" cy="461665"/>
          </a:xfrm>
          <a:prstGeom prst="rect">
            <a:avLst/>
          </a:prstGeom>
          <a:noFill/>
        </p:spPr>
        <p:txBody>
          <a:bodyPr wrap="square" rtlCol="0">
            <a:spAutoFit/>
          </a:bodyPr>
          <a:lstStyle/>
          <a:p>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KCF</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70599" y="387774"/>
            <a:ext cx="2340191" cy="461665"/>
          </a:xfrm>
          <a:prstGeom prst="rect">
            <a:avLst/>
          </a:prstGeom>
          <a:noFill/>
        </p:spPr>
        <p:txBody>
          <a:bodyPr wrap="square" rtlCol="0">
            <a:spAutoFit/>
          </a:bodyPr>
          <a:lstStyle/>
          <a:p>
            <a:r>
              <a:rPr lang="en-US" altLang="zh-CN" sz="2400" dirty="0" smtClean="0">
                <a:solidFill>
                  <a:schemeClr val="bg2"/>
                </a:solidFill>
                <a:latin typeface="微软雅黑" panose="020B0503020204020204" pitchFamily="34" charset="-122"/>
                <a:ea typeface="微软雅黑" panose="020B0503020204020204" pitchFamily="34" charset="-122"/>
              </a:rPr>
              <a:t>MSKCF</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073521" y="374648"/>
            <a:ext cx="2340191"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实验与结果</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10930740" y="118531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2" name="矩形 11"/>
          <p:cNvSpPr/>
          <p:nvPr/>
        </p:nvSpPr>
        <p:spPr>
          <a:xfrm>
            <a:off x="9337206" y="1373066"/>
            <a:ext cx="2565400" cy="552315"/>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评价标准</a:t>
            </a:r>
            <a:endParaRPr lang="zh-CN" altLang="en-US" sz="2400" dirty="0">
              <a:latin typeface="Microsoft YaHei" charset="-122"/>
              <a:ea typeface="Microsoft YaHei" charset="-122"/>
              <a:cs typeface="Microsoft YaHei" charset="-122"/>
            </a:endParaRPr>
          </a:p>
        </p:txBody>
      </p:sp>
      <p:sp>
        <p:nvSpPr>
          <p:cNvPr id="13" name="矩形 12"/>
          <p:cNvSpPr/>
          <p:nvPr/>
        </p:nvSpPr>
        <p:spPr>
          <a:xfrm>
            <a:off x="623392" y="1925381"/>
            <a:ext cx="11279214" cy="4792919"/>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90092" y="2184400"/>
            <a:ext cx="1790700"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精确度</a:t>
            </a:r>
            <a:endParaRPr kumimoji="1" lang="zh-CN" altLang="en-US" sz="2400" dirty="0">
              <a:latin typeface="Microsoft YaHei" charset="-122"/>
              <a:ea typeface="Microsoft YaHei" charset="-122"/>
              <a:cs typeface="Microsoft YaHei" charset="-122"/>
            </a:endParaRPr>
          </a:p>
        </p:txBody>
      </p:sp>
      <p:sp>
        <p:nvSpPr>
          <p:cNvPr id="10" name="矩形 9"/>
          <p:cNvSpPr/>
          <p:nvPr/>
        </p:nvSpPr>
        <p:spPr>
          <a:xfrm>
            <a:off x="2990001" y="2751739"/>
            <a:ext cx="8063009" cy="3416320"/>
          </a:xfrm>
          <a:prstGeom prst="rect">
            <a:avLst/>
          </a:prstGeom>
        </p:spPr>
        <p:txBody>
          <a:bodyPr wrap="square">
            <a:spAutoFit/>
          </a:bodyPr>
          <a:lstStyle/>
          <a:p>
            <a:pPr algn="just">
              <a:lnSpc>
                <a:spcPct val="120000"/>
              </a:lnSpc>
              <a:spcAft>
                <a:spcPts val="0"/>
              </a:spcAft>
            </a:pPr>
            <a:r>
              <a:rPr lang="en-US" altLang="zh-CN" sz="2000" kern="100" dirty="0" smtClean="0">
                <a:effectLst/>
                <a:latin typeface="Microsoft YaHei Light" charset="-122"/>
                <a:ea typeface="Microsoft YaHei Light" charset="-122"/>
                <a:cs typeface="Microsoft YaHei Light" charset="-122"/>
              </a:rPr>
              <a:t>CLE</a:t>
            </a:r>
            <a:r>
              <a:rPr lang="zh-CN" altLang="en-US" sz="2000" kern="100" dirty="0" smtClean="0">
                <a:effectLst/>
                <a:latin typeface="Microsoft YaHei Light" charset="-122"/>
                <a:ea typeface="Microsoft YaHei Light" charset="-122"/>
                <a:cs typeface="Microsoft YaHei Light" charset="-122"/>
              </a:rPr>
              <a:t>（中心位置误差）</a:t>
            </a:r>
            <a:r>
              <a:rPr lang="zh-CN" altLang="zh-CN" sz="2000" kern="100" dirty="0" smtClean="0">
                <a:effectLst/>
                <a:latin typeface="Microsoft YaHei Light" charset="-122"/>
                <a:ea typeface="Microsoft YaHei Light" charset="-122"/>
                <a:cs typeface="Microsoft YaHei Light" charset="-122"/>
              </a:rPr>
              <a:t>指的是跟踪结果的目标中心位置和实际的目标中心位置之间的欧氏距离。</a:t>
            </a:r>
            <a:endParaRPr lang="en-US" altLang="zh-CN" sz="2000" kern="100" dirty="0" smtClean="0">
              <a:effectLst/>
              <a:latin typeface="Microsoft YaHei Light" charset="-122"/>
              <a:ea typeface="Microsoft YaHei Light" charset="-122"/>
              <a:cs typeface="Microsoft YaHei Light" charset="-122"/>
            </a:endParaRPr>
          </a:p>
          <a:p>
            <a:pPr algn="just">
              <a:lnSpc>
                <a:spcPct val="120000"/>
              </a:lnSpc>
              <a:spcAft>
                <a:spcPts val="0"/>
              </a:spcAft>
            </a:pPr>
            <a:endParaRPr lang="en-US" altLang="zh-CN" sz="2000" kern="100" dirty="0" smtClean="0">
              <a:effectLst/>
              <a:latin typeface="Microsoft YaHei Light" charset="-122"/>
              <a:ea typeface="Microsoft YaHei Light" charset="-122"/>
              <a:cs typeface="Microsoft YaHei Light" charset="-122"/>
            </a:endParaRPr>
          </a:p>
          <a:p>
            <a:pPr algn="just">
              <a:lnSpc>
                <a:spcPct val="120000"/>
              </a:lnSpc>
              <a:spcAft>
                <a:spcPts val="0"/>
              </a:spcAft>
            </a:pPr>
            <a:endParaRPr lang="en-US" altLang="zh-CN" sz="2000" kern="100" dirty="0" smtClean="0">
              <a:effectLst/>
              <a:latin typeface="Microsoft YaHei Light" charset="-122"/>
              <a:ea typeface="Microsoft YaHei Light" charset="-122"/>
              <a:cs typeface="Microsoft YaHei Light" charset="-122"/>
            </a:endParaRPr>
          </a:p>
          <a:p>
            <a:pPr algn="just">
              <a:lnSpc>
                <a:spcPct val="120000"/>
              </a:lnSpc>
              <a:spcAft>
                <a:spcPts val="0"/>
              </a:spcAft>
            </a:pPr>
            <a:r>
              <a:rPr lang="en-US" altLang="zh-CN" sz="2000" kern="100" dirty="0" smtClean="0">
                <a:effectLst/>
                <a:latin typeface="Microsoft YaHei Light" charset="-122"/>
                <a:ea typeface="Microsoft YaHei Light" charset="-122"/>
                <a:cs typeface="Microsoft YaHei Light" charset="-122"/>
              </a:rPr>
              <a:t>CLE</a:t>
            </a:r>
            <a:r>
              <a:rPr lang="zh-CN" altLang="zh-CN" sz="2000" kern="100" dirty="0" smtClean="0">
                <a:effectLst/>
                <a:latin typeface="Microsoft YaHei Light" charset="-122"/>
                <a:ea typeface="Microsoft YaHei Light" charset="-122"/>
                <a:cs typeface="Microsoft YaHei Light" charset="-122"/>
              </a:rPr>
              <a:t>的值越小，说明算法的性能越好。</a:t>
            </a:r>
            <a:endParaRPr lang="en-US" altLang="zh-CN" sz="2000" kern="100" dirty="0" smtClean="0">
              <a:effectLst/>
              <a:latin typeface="Microsoft YaHei Light" charset="-122"/>
              <a:ea typeface="Microsoft YaHei Light" charset="-122"/>
              <a:cs typeface="Microsoft YaHei Light" charset="-122"/>
            </a:endParaRPr>
          </a:p>
          <a:p>
            <a:pPr algn="just">
              <a:lnSpc>
                <a:spcPct val="120000"/>
              </a:lnSpc>
              <a:spcAft>
                <a:spcPts val="0"/>
              </a:spcAft>
            </a:pPr>
            <a:endParaRPr lang="en-US" altLang="zh-CN" sz="2000" kern="100" dirty="0" smtClean="0">
              <a:effectLst/>
              <a:latin typeface="Microsoft YaHei Light" charset="-122"/>
              <a:ea typeface="Microsoft YaHei Light" charset="-122"/>
              <a:cs typeface="Microsoft YaHei Light" charset="-122"/>
            </a:endParaRPr>
          </a:p>
          <a:p>
            <a:pPr algn="just">
              <a:lnSpc>
                <a:spcPct val="120000"/>
              </a:lnSpc>
              <a:spcAft>
                <a:spcPts val="0"/>
              </a:spcAft>
            </a:pPr>
            <a:endParaRPr lang="en-US" altLang="zh-CN" sz="2000" kern="100" dirty="0" smtClean="0">
              <a:effectLst/>
              <a:latin typeface="Microsoft YaHei Light" charset="-122"/>
              <a:ea typeface="Microsoft YaHei Light" charset="-122"/>
              <a:cs typeface="Microsoft YaHei Light" charset="-122"/>
            </a:endParaRPr>
          </a:p>
          <a:p>
            <a:pPr algn="just">
              <a:lnSpc>
                <a:spcPct val="120000"/>
              </a:lnSpc>
              <a:spcAft>
                <a:spcPts val="0"/>
              </a:spcAft>
            </a:pPr>
            <a:r>
              <a:rPr lang="zh-CN" altLang="zh-CN" sz="2000" kern="100" dirty="0" smtClean="0">
                <a:effectLst/>
                <a:latin typeface="Microsoft YaHei Light" charset="-122"/>
                <a:ea typeface="Microsoft YaHei Light" charset="-122"/>
                <a:cs typeface="Microsoft YaHei Light" charset="-122"/>
              </a:rPr>
              <a:t>精确度曲线</a:t>
            </a:r>
            <a:r>
              <a:rPr lang="zh-CN" altLang="en-US" sz="2000" kern="100" dirty="0">
                <a:latin typeface="Microsoft YaHei Light" charset="-122"/>
                <a:ea typeface="Microsoft YaHei Light" charset="-122"/>
                <a:cs typeface="Microsoft YaHei Light" charset="-122"/>
              </a:rPr>
              <a:t>指的是</a:t>
            </a:r>
            <a:r>
              <a:rPr lang="zh-CN" altLang="zh-CN" sz="2000" kern="100" dirty="0" smtClean="0">
                <a:effectLst/>
                <a:latin typeface="Microsoft YaHei Light" charset="-122"/>
                <a:ea typeface="Microsoft YaHei Light" charset="-122"/>
                <a:cs typeface="Microsoft YaHei Light" charset="-122"/>
              </a:rPr>
              <a:t>跟踪结果的</a:t>
            </a:r>
            <a:r>
              <a:rPr lang="en-US" altLang="zh-CN" sz="2000" kern="100" dirty="0" smtClean="0">
                <a:effectLst/>
                <a:latin typeface="Microsoft YaHei Light" charset="-122"/>
                <a:ea typeface="Microsoft YaHei Light" charset="-122"/>
                <a:cs typeface="Microsoft YaHei Light" charset="-122"/>
              </a:rPr>
              <a:t>CLE</a:t>
            </a:r>
            <a:r>
              <a:rPr lang="zh-CN" altLang="zh-CN" sz="2000" kern="100" dirty="0" smtClean="0">
                <a:effectLst/>
                <a:latin typeface="Microsoft YaHei Light" charset="-122"/>
                <a:ea typeface="Microsoft YaHei Light" charset="-122"/>
                <a:cs typeface="Microsoft YaHei Light" charset="-122"/>
              </a:rPr>
              <a:t>在给定阈值内的视频帧</a:t>
            </a:r>
            <a:r>
              <a:rPr lang="zh-CN" altLang="en-US" sz="2000" kern="100" dirty="0" smtClean="0">
                <a:effectLst/>
                <a:latin typeface="Microsoft YaHei Light" charset="-122"/>
                <a:ea typeface="Microsoft YaHei Light" charset="-122"/>
                <a:cs typeface="Microsoft YaHei Light" charset="-122"/>
              </a:rPr>
              <a:t>数</a:t>
            </a:r>
            <a:r>
              <a:rPr lang="zh-CN" altLang="zh-CN" sz="2000" kern="100" dirty="0" smtClean="0">
                <a:effectLst/>
                <a:latin typeface="Microsoft YaHei Light" charset="-122"/>
                <a:ea typeface="Microsoft YaHei Light" charset="-122"/>
                <a:cs typeface="Microsoft YaHei Light" charset="-122"/>
              </a:rPr>
              <a:t>占所有视频帧</a:t>
            </a:r>
            <a:r>
              <a:rPr lang="zh-CN" altLang="en-US" sz="2000" kern="100" dirty="0" smtClean="0">
                <a:effectLst/>
                <a:latin typeface="Microsoft YaHei Light" charset="-122"/>
                <a:ea typeface="Microsoft YaHei Light" charset="-122"/>
                <a:cs typeface="Microsoft YaHei Light" charset="-122"/>
              </a:rPr>
              <a:t>数</a:t>
            </a:r>
            <a:r>
              <a:rPr lang="zh-CN" altLang="zh-CN" sz="2000" kern="100" dirty="0" smtClean="0">
                <a:effectLst/>
                <a:latin typeface="Microsoft YaHei Light" charset="-122"/>
                <a:ea typeface="Microsoft YaHei Light" charset="-122"/>
                <a:cs typeface="Microsoft YaHei Light" charset="-122"/>
              </a:rPr>
              <a:t>的百分比。</a:t>
            </a:r>
            <a:endParaRPr lang="zh-CN" altLang="zh-CN" sz="2000" kern="100" dirty="0">
              <a:effectLst/>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val="2779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 calcmode="lin" valueType="num">
                                      <p:cBhvr additive="base">
                                        <p:cTn id="1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 calcmode="lin" valueType="num">
                                      <p:cBhvr additive="base">
                                        <p:cTn id="19"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58" y="9654"/>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23392" y="411287"/>
            <a:ext cx="1645859"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90002" y="405234"/>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目标跟踪框架</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67085" y="387774"/>
            <a:ext cx="2340191" cy="461665"/>
          </a:xfrm>
          <a:prstGeom prst="rect">
            <a:avLst/>
          </a:prstGeom>
          <a:noFill/>
        </p:spPr>
        <p:txBody>
          <a:bodyPr wrap="square" rtlCol="0">
            <a:spAutoFit/>
          </a:bodyPr>
          <a:lstStyle/>
          <a:p>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KCF</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70599" y="387774"/>
            <a:ext cx="2340191" cy="461665"/>
          </a:xfrm>
          <a:prstGeom prst="rect">
            <a:avLst/>
          </a:prstGeom>
          <a:noFill/>
        </p:spPr>
        <p:txBody>
          <a:bodyPr wrap="square" rtlCol="0">
            <a:spAutoFit/>
          </a:bodyPr>
          <a:lstStyle/>
          <a:p>
            <a:r>
              <a:rPr lang="en-US" altLang="zh-CN" sz="2400" dirty="0" smtClean="0">
                <a:solidFill>
                  <a:schemeClr val="bg2"/>
                </a:solidFill>
                <a:latin typeface="微软雅黑" panose="020B0503020204020204" pitchFamily="34" charset="-122"/>
                <a:ea typeface="微软雅黑" panose="020B0503020204020204" pitchFamily="34" charset="-122"/>
              </a:rPr>
              <a:t>MSKCF</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073521" y="374648"/>
            <a:ext cx="2340191"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实验与结果</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10930740" y="118531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2" name="矩形 11"/>
          <p:cNvSpPr/>
          <p:nvPr/>
        </p:nvSpPr>
        <p:spPr>
          <a:xfrm>
            <a:off x="9337206" y="1373066"/>
            <a:ext cx="2565400" cy="552315"/>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评价标准</a:t>
            </a:r>
            <a:endParaRPr lang="zh-CN" altLang="en-US" sz="2400" dirty="0">
              <a:latin typeface="Microsoft YaHei" charset="-122"/>
              <a:ea typeface="Microsoft YaHei" charset="-122"/>
              <a:cs typeface="Microsoft YaHei" charset="-122"/>
            </a:endParaRPr>
          </a:p>
        </p:txBody>
      </p:sp>
      <p:sp>
        <p:nvSpPr>
          <p:cNvPr id="13" name="矩形 12"/>
          <p:cNvSpPr/>
          <p:nvPr/>
        </p:nvSpPr>
        <p:spPr>
          <a:xfrm>
            <a:off x="623392" y="1925381"/>
            <a:ext cx="11279214" cy="4792919"/>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90092" y="2184400"/>
            <a:ext cx="1790700"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成功率</a:t>
            </a:r>
            <a:endParaRPr kumimoji="1" lang="zh-CN" altLang="en-US" sz="2400" dirty="0">
              <a:latin typeface="Microsoft YaHei" charset="-122"/>
              <a:ea typeface="Microsoft YaHei" charset="-122"/>
              <a:cs typeface="Microsoft YaHei" charset="-122"/>
            </a:endParaRPr>
          </a:p>
        </p:txBody>
      </p:sp>
      <p:grpSp>
        <p:nvGrpSpPr>
          <p:cNvPr id="15" name="组合 14"/>
          <p:cNvGrpSpPr/>
          <p:nvPr/>
        </p:nvGrpSpPr>
        <p:grpSpPr>
          <a:xfrm>
            <a:off x="2261696" y="3027416"/>
            <a:ext cx="8684493" cy="2034553"/>
            <a:chOff x="2761586" y="2943525"/>
            <a:chExt cx="8684493" cy="2034553"/>
          </a:xfrm>
        </p:grpSpPr>
        <p:sp>
          <p:nvSpPr>
            <p:cNvPr id="16" name="文本框 15"/>
            <p:cNvSpPr txBox="1"/>
            <p:nvPr/>
          </p:nvSpPr>
          <p:spPr>
            <a:xfrm>
              <a:off x="2761586" y="3069863"/>
              <a:ext cx="8151187" cy="1908215"/>
            </a:xfrm>
            <a:prstGeom prst="rect">
              <a:avLst/>
            </a:prstGeom>
            <a:noFill/>
          </p:spPr>
          <p:txBody>
            <a:bodyPr wrap="square" rtlCol="0">
              <a:spAutoFit/>
            </a:bodyPr>
            <a:lstStyle/>
            <a:p>
              <a:r>
                <a:rPr kumimoji="1" lang="zh-CN" altLang="en-US" sz="2000" dirty="0" smtClean="0">
                  <a:latin typeface="Microsoft YaHei Light" charset="-122"/>
                  <a:ea typeface="Microsoft YaHei Light" charset="-122"/>
                  <a:cs typeface="Microsoft YaHei Light" charset="-122"/>
                </a:rPr>
                <a:t>给定跟踪框</a:t>
              </a:r>
              <a:r>
                <a:rPr kumimoji="1" lang="en-US" altLang="zh-CN" sz="2000" dirty="0">
                  <a:latin typeface="Microsoft YaHei Light" charset="-122"/>
                  <a:ea typeface="Microsoft YaHei Light" charset="-122"/>
                  <a:cs typeface="Microsoft YaHei Light" charset="-122"/>
                </a:rPr>
                <a:t> </a:t>
              </a:r>
              <a:r>
                <a:rPr kumimoji="1" lang="en-US" altLang="zh-CN" sz="2000" dirty="0" smtClean="0">
                  <a:latin typeface="Microsoft YaHei Light" charset="-122"/>
                  <a:ea typeface="Microsoft YaHei Light" charset="-122"/>
                  <a:cs typeface="Microsoft YaHei Light" charset="-122"/>
                </a:rPr>
                <a:t>         </a:t>
              </a:r>
              <a:r>
                <a:rPr kumimoji="1" lang="zh-CN" altLang="en-US" sz="2000" dirty="0" smtClean="0">
                  <a:latin typeface="Microsoft YaHei Light" charset="-122"/>
                  <a:ea typeface="Microsoft YaHei Light" charset="-122"/>
                  <a:cs typeface="Microsoft YaHei Light" charset="-122"/>
                </a:rPr>
                <a:t>和实际跟踪框        ，定义边界框重叠率</a:t>
              </a:r>
              <a:endParaRPr kumimoji="1" lang="en-US" altLang="zh-CN" sz="2000" dirty="0" smtClean="0">
                <a:latin typeface="Microsoft YaHei Light" charset="-122"/>
                <a:ea typeface="Microsoft YaHei Light" charset="-122"/>
                <a:cs typeface="Microsoft YaHei Light" charset="-122"/>
              </a:endParaRPr>
            </a:p>
            <a:p>
              <a:endParaRPr kumimoji="1" lang="en-US" altLang="zh-CN" sz="2000" dirty="0">
                <a:latin typeface="Microsoft YaHei Light" charset="-122"/>
                <a:ea typeface="Microsoft YaHei Light" charset="-122"/>
                <a:cs typeface="Microsoft YaHei Light" charset="-122"/>
              </a:endParaRPr>
            </a:p>
            <a:p>
              <a:endParaRPr kumimoji="1" lang="en-US" altLang="zh-CN" sz="2000" dirty="0" smtClean="0">
                <a:latin typeface="Microsoft YaHei Light" charset="-122"/>
                <a:ea typeface="Microsoft YaHei Light" charset="-122"/>
                <a:cs typeface="Microsoft YaHei Light" charset="-122"/>
              </a:endParaRPr>
            </a:p>
            <a:p>
              <a:endParaRPr kumimoji="1" lang="en-US" altLang="zh-CN" sz="2000" dirty="0" smtClean="0">
                <a:latin typeface="Microsoft YaHei Light" charset="-122"/>
                <a:ea typeface="Microsoft YaHei Light" charset="-122"/>
                <a:cs typeface="Microsoft YaHei Light" charset="-122"/>
              </a:endParaRPr>
            </a:p>
            <a:p>
              <a:endParaRPr kumimoji="1" lang="en-US" altLang="zh-CN" sz="2000" dirty="0">
                <a:latin typeface="Microsoft YaHei Light" charset="-122"/>
                <a:ea typeface="Microsoft YaHei Light" charset="-122"/>
                <a:cs typeface="Microsoft YaHei Light" charset="-122"/>
              </a:endParaRPr>
            </a:p>
            <a:p>
              <a:endParaRPr kumimoji="1" lang="zh-CN" altLang="en-US" dirty="0"/>
            </a:p>
          </p:txBody>
        </p:sp>
        <p:pic>
          <p:nvPicPr>
            <p:cNvPr id="17" name="图片 16"/>
            <p:cNvPicPr>
              <a:picLocks noChangeAspect="1"/>
            </p:cNvPicPr>
            <p:nvPr/>
          </p:nvPicPr>
          <p:blipFill>
            <a:blip r:embed="rId4"/>
            <a:stretch>
              <a:fillRect/>
            </a:stretch>
          </p:blipFill>
          <p:spPr>
            <a:xfrm>
              <a:off x="4301835" y="3129027"/>
              <a:ext cx="469900" cy="304800"/>
            </a:xfrm>
            <a:prstGeom prst="rect">
              <a:avLst/>
            </a:prstGeom>
          </p:spPr>
        </p:pic>
        <p:pic>
          <p:nvPicPr>
            <p:cNvPr id="18" name="图片 17"/>
            <p:cNvPicPr>
              <a:picLocks noChangeAspect="1"/>
            </p:cNvPicPr>
            <p:nvPr/>
          </p:nvPicPr>
          <p:blipFill>
            <a:blip r:embed="rId5"/>
            <a:stretch>
              <a:fillRect/>
            </a:stretch>
          </p:blipFill>
          <p:spPr>
            <a:xfrm>
              <a:off x="6491096" y="3134025"/>
              <a:ext cx="508000" cy="342900"/>
            </a:xfrm>
            <a:prstGeom prst="rect">
              <a:avLst/>
            </a:prstGeom>
          </p:spPr>
        </p:pic>
        <p:pic>
          <p:nvPicPr>
            <p:cNvPr id="19" name="图片 18"/>
            <p:cNvPicPr>
              <a:picLocks noChangeAspect="1"/>
            </p:cNvPicPr>
            <p:nvPr/>
          </p:nvPicPr>
          <p:blipFill>
            <a:blip r:embed="rId6"/>
            <a:stretch>
              <a:fillRect/>
            </a:stretch>
          </p:blipFill>
          <p:spPr>
            <a:xfrm>
              <a:off x="9591879" y="2943525"/>
              <a:ext cx="1854200" cy="723900"/>
            </a:xfrm>
            <a:prstGeom prst="rect">
              <a:avLst/>
            </a:prstGeom>
          </p:spPr>
        </p:pic>
      </p:grpSp>
      <p:sp>
        <p:nvSpPr>
          <p:cNvPr id="11" name="文本框 10"/>
          <p:cNvSpPr txBox="1"/>
          <p:nvPr/>
        </p:nvSpPr>
        <p:spPr>
          <a:xfrm>
            <a:off x="2305416" y="3998299"/>
            <a:ext cx="4031873" cy="400110"/>
          </a:xfrm>
          <a:prstGeom prst="rect">
            <a:avLst/>
          </a:prstGeom>
          <a:noFill/>
        </p:spPr>
        <p:txBody>
          <a:bodyPr wrap="none" rtlCol="0">
            <a:spAutoFit/>
          </a:bodyPr>
          <a:lstStyle/>
          <a:p>
            <a:pPr lvl="0"/>
            <a:r>
              <a:rPr kumimoji="1" lang="zh-CN" altLang="en-US" sz="2000" dirty="0">
                <a:solidFill>
                  <a:prstClr val="black"/>
                </a:solidFill>
                <a:latin typeface="Microsoft YaHei Light" charset="-122"/>
                <a:ea typeface="Microsoft YaHei Light" charset="-122"/>
                <a:cs typeface="Microsoft YaHei Light" charset="-122"/>
              </a:rPr>
              <a:t>重叠率越高，证明算法性能越好。</a:t>
            </a:r>
            <a:endParaRPr kumimoji="1" lang="en-US" altLang="zh-CN" sz="2000" dirty="0">
              <a:solidFill>
                <a:prstClr val="black"/>
              </a:solidFill>
              <a:latin typeface="Microsoft YaHei Light" charset="-122"/>
              <a:ea typeface="Microsoft YaHei Light" charset="-122"/>
              <a:cs typeface="Microsoft YaHei Light" charset="-122"/>
            </a:endParaRPr>
          </a:p>
        </p:txBody>
      </p:sp>
      <p:sp>
        <p:nvSpPr>
          <p:cNvPr id="14" name="文本框 13"/>
          <p:cNvSpPr txBox="1"/>
          <p:nvPr/>
        </p:nvSpPr>
        <p:spPr>
          <a:xfrm>
            <a:off x="2305416" y="4885626"/>
            <a:ext cx="8135560" cy="400110"/>
          </a:xfrm>
          <a:prstGeom prst="rect">
            <a:avLst/>
          </a:prstGeom>
          <a:noFill/>
        </p:spPr>
        <p:txBody>
          <a:bodyPr wrap="none" rtlCol="0">
            <a:spAutoFit/>
          </a:bodyPr>
          <a:lstStyle/>
          <a:p>
            <a:pPr lvl="0"/>
            <a:r>
              <a:rPr kumimoji="1" lang="zh-CN" altLang="en-US" sz="2000" dirty="0">
                <a:solidFill>
                  <a:prstClr val="black"/>
                </a:solidFill>
                <a:latin typeface="Microsoft YaHei Light" charset="-122"/>
                <a:ea typeface="Microsoft YaHei Light" charset="-122"/>
                <a:cs typeface="Microsoft YaHei Light" charset="-122"/>
              </a:rPr>
              <a:t>成功率定义为重叠率大于指定阈值的视频帧数占所有视频帧数的比例。</a:t>
            </a:r>
            <a:endParaRPr kumimoji="1" lang="en-US" altLang="zh-CN" sz="2000" dirty="0">
              <a:solidFill>
                <a:prstClr val="black"/>
              </a:solidFill>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val="38029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58" y="9654"/>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23392" y="411287"/>
            <a:ext cx="1645859"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90002" y="405234"/>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目标跟踪框架</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67085" y="387774"/>
            <a:ext cx="2340191" cy="461665"/>
          </a:xfrm>
          <a:prstGeom prst="rect">
            <a:avLst/>
          </a:prstGeom>
          <a:noFill/>
        </p:spPr>
        <p:txBody>
          <a:bodyPr wrap="square" rtlCol="0">
            <a:spAutoFit/>
          </a:bodyPr>
          <a:lstStyle/>
          <a:p>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KCF</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70599" y="387774"/>
            <a:ext cx="2340191" cy="461665"/>
          </a:xfrm>
          <a:prstGeom prst="rect">
            <a:avLst/>
          </a:prstGeom>
          <a:noFill/>
        </p:spPr>
        <p:txBody>
          <a:bodyPr wrap="square" rtlCol="0">
            <a:spAutoFit/>
          </a:bodyPr>
          <a:lstStyle/>
          <a:p>
            <a:r>
              <a:rPr lang="en-US" altLang="zh-CN" sz="2400" dirty="0" smtClean="0">
                <a:solidFill>
                  <a:schemeClr val="bg2"/>
                </a:solidFill>
                <a:latin typeface="微软雅黑" panose="020B0503020204020204" pitchFamily="34" charset="-122"/>
                <a:ea typeface="微软雅黑" panose="020B0503020204020204" pitchFamily="34" charset="-122"/>
              </a:rPr>
              <a:t>MSKCF</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073521" y="374648"/>
            <a:ext cx="2340191"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实验与结果</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10930740" y="118531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2" name="矩形 11"/>
          <p:cNvSpPr/>
          <p:nvPr/>
        </p:nvSpPr>
        <p:spPr>
          <a:xfrm>
            <a:off x="9337206" y="1373066"/>
            <a:ext cx="2565400" cy="552315"/>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实验结果</a:t>
            </a:r>
            <a:endParaRPr lang="zh-CN" altLang="en-US" sz="2400" dirty="0">
              <a:latin typeface="Microsoft YaHei" charset="-122"/>
              <a:ea typeface="Microsoft YaHei" charset="-122"/>
              <a:cs typeface="Microsoft YaHei" charset="-122"/>
            </a:endParaRPr>
          </a:p>
        </p:txBody>
      </p:sp>
      <p:sp>
        <p:nvSpPr>
          <p:cNvPr id="13" name="矩形 12"/>
          <p:cNvSpPr/>
          <p:nvPr/>
        </p:nvSpPr>
        <p:spPr>
          <a:xfrm>
            <a:off x="623392" y="1925381"/>
            <a:ext cx="11279214" cy="4792919"/>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p:nvPr/>
        </p:nvPicPr>
        <p:blipFill>
          <a:blip r:embed="rId4"/>
          <a:stretch>
            <a:fillRect/>
          </a:stretch>
        </p:blipFill>
        <p:spPr>
          <a:xfrm>
            <a:off x="988689" y="2238375"/>
            <a:ext cx="5274310" cy="3956050"/>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8296" y="2238375"/>
            <a:ext cx="4938671" cy="3956050"/>
          </a:xfrm>
          <a:prstGeom prst="rect">
            <a:avLst/>
          </a:prstGeom>
        </p:spPr>
      </p:pic>
    </p:spTree>
    <p:extLst>
      <p:ext uri="{BB962C8B-B14F-4D97-AF65-F5344CB8AC3E}">
        <p14:creationId xmlns:p14="http://schemas.microsoft.com/office/powerpoint/2010/main" val="13962601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91" y="9654"/>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23392" y="411287"/>
            <a:ext cx="1645859"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90002" y="405234"/>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目标跟踪框架</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67085" y="387774"/>
            <a:ext cx="2340191" cy="461665"/>
          </a:xfrm>
          <a:prstGeom prst="rect">
            <a:avLst/>
          </a:prstGeom>
          <a:noFill/>
        </p:spPr>
        <p:txBody>
          <a:bodyPr wrap="square" rtlCol="0">
            <a:spAutoFit/>
          </a:bodyPr>
          <a:lstStyle/>
          <a:p>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KCF</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70599" y="387774"/>
            <a:ext cx="2340191" cy="461665"/>
          </a:xfrm>
          <a:prstGeom prst="rect">
            <a:avLst/>
          </a:prstGeom>
          <a:noFill/>
        </p:spPr>
        <p:txBody>
          <a:bodyPr wrap="square" rtlCol="0">
            <a:spAutoFit/>
          </a:bodyPr>
          <a:lstStyle/>
          <a:p>
            <a:r>
              <a:rPr lang="en-US" altLang="zh-CN" sz="2400" dirty="0" smtClean="0">
                <a:solidFill>
                  <a:schemeClr val="bg2"/>
                </a:solidFill>
                <a:latin typeface="微软雅黑" panose="020B0503020204020204" pitchFamily="34" charset="-122"/>
                <a:ea typeface="微软雅黑" panose="020B0503020204020204" pitchFamily="34" charset="-122"/>
              </a:rPr>
              <a:t>MSKCF</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073521" y="374648"/>
            <a:ext cx="2340191"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实验与结果</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10930740" y="118531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2" name="矩形 11"/>
          <p:cNvSpPr/>
          <p:nvPr/>
        </p:nvSpPr>
        <p:spPr>
          <a:xfrm>
            <a:off x="9337206" y="1373066"/>
            <a:ext cx="2565400" cy="552315"/>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实验结果</a:t>
            </a:r>
            <a:endParaRPr lang="zh-CN" altLang="en-US" sz="2400" dirty="0">
              <a:latin typeface="Microsoft YaHei" charset="-122"/>
              <a:ea typeface="Microsoft YaHei" charset="-122"/>
              <a:cs typeface="Microsoft YaHei" charset="-122"/>
            </a:endParaRPr>
          </a:p>
        </p:txBody>
      </p:sp>
      <p:sp>
        <p:nvSpPr>
          <p:cNvPr id="13" name="矩形 12"/>
          <p:cNvSpPr/>
          <p:nvPr/>
        </p:nvSpPr>
        <p:spPr>
          <a:xfrm>
            <a:off x="623392" y="1925381"/>
            <a:ext cx="11279214" cy="4792919"/>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2471487"/>
            <a:ext cx="5334000" cy="400050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2303" y="2471487"/>
            <a:ext cx="5334000" cy="4000500"/>
          </a:xfrm>
          <a:prstGeom prst="rect">
            <a:avLst/>
          </a:prstGeom>
        </p:spPr>
      </p:pic>
    </p:spTree>
    <p:extLst>
      <p:ext uri="{BB962C8B-B14F-4D97-AF65-F5344CB8AC3E}">
        <p14:creationId xmlns:p14="http://schemas.microsoft.com/office/powerpoint/2010/main" val="7069968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91" y="9654"/>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23392" y="411287"/>
            <a:ext cx="1645859"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90002" y="405234"/>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目标跟踪框架</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67085" y="387774"/>
            <a:ext cx="2340191" cy="461665"/>
          </a:xfrm>
          <a:prstGeom prst="rect">
            <a:avLst/>
          </a:prstGeom>
          <a:noFill/>
        </p:spPr>
        <p:txBody>
          <a:bodyPr wrap="square" rtlCol="0">
            <a:spAutoFit/>
          </a:bodyPr>
          <a:lstStyle/>
          <a:p>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KCF</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70599" y="387774"/>
            <a:ext cx="2340191" cy="461665"/>
          </a:xfrm>
          <a:prstGeom prst="rect">
            <a:avLst/>
          </a:prstGeom>
          <a:noFill/>
        </p:spPr>
        <p:txBody>
          <a:bodyPr wrap="square" rtlCol="0">
            <a:spAutoFit/>
          </a:bodyPr>
          <a:lstStyle/>
          <a:p>
            <a:r>
              <a:rPr lang="en-US" altLang="zh-CN" sz="2400" dirty="0" smtClean="0">
                <a:solidFill>
                  <a:schemeClr val="bg2"/>
                </a:solidFill>
                <a:latin typeface="微软雅黑" panose="020B0503020204020204" pitchFamily="34" charset="-122"/>
                <a:ea typeface="微软雅黑" panose="020B0503020204020204" pitchFamily="34" charset="-122"/>
              </a:rPr>
              <a:t>MSKCF</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073521" y="374648"/>
            <a:ext cx="2340191"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实验与结果</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10930740" y="118531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2" name="矩形 11"/>
          <p:cNvSpPr/>
          <p:nvPr/>
        </p:nvSpPr>
        <p:spPr>
          <a:xfrm>
            <a:off x="9337206" y="1373066"/>
            <a:ext cx="2565400" cy="552315"/>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实验结果</a:t>
            </a:r>
            <a:endParaRPr lang="zh-CN" altLang="en-US" sz="2400" dirty="0">
              <a:latin typeface="Microsoft YaHei" charset="-122"/>
              <a:ea typeface="Microsoft YaHei" charset="-122"/>
              <a:cs typeface="Microsoft YaHei" charset="-122"/>
            </a:endParaRPr>
          </a:p>
        </p:txBody>
      </p:sp>
      <p:sp>
        <p:nvSpPr>
          <p:cNvPr id="13" name="矩形 12"/>
          <p:cNvSpPr/>
          <p:nvPr/>
        </p:nvSpPr>
        <p:spPr>
          <a:xfrm>
            <a:off x="623392" y="1925381"/>
            <a:ext cx="11279214" cy="4792919"/>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99" y="2321590"/>
            <a:ext cx="5334000" cy="400050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3739" y="2321590"/>
            <a:ext cx="5334000" cy="4000500"/>
          </a:xfrm>
          <a:prstGeom prst="rect">
            <a:avLst/>
          </a:prstGeom>
        </p:spPr>
      </p:pic>
    </p:spTree>
    <p:extLst>
      <p:ext uri="{BB962C8B-B14F-4D97-AF65-F5344CB8AC3E}">
        <p14:creationId xmlns:p14="http://schemas.microsoft.com/office/powerpoint/2010/main" val="8824239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61741"/>
            <a:ext cx="12274379" cy="6848346"/>
          </a:xfrm>
          <a:prstGeom prst="rect">
            <a:avLst/>
          </a:prstGeom>
          <a:solidFill>
            <a:schemeClr val="bg1"/>
          </a:solidFill>
        </p:spPr>
      </p:pic>
      <p:sp>
        <p:nvSpPr>
          <p:cNvPr id="3" name="矩形 2"/>
          <p:cNvSpPr/>
          <p:nvPr/>
        </p:nvSpPr>
        <p:spPr>
          <a:xfrm>
            <a:off x="-147461" y="1"/>
            <a:ext cx="12733161" cy="1511300"/>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439411" y="251348"/>
            <a:ext cx="1313180" cy="769441"/>
          </a:xfrm>
          <a:prstGeom prst="rect">
            <a:avLst/>
          </a:prstGeom>
          <a:noFill/>
        </p:spPr>
        <p:txBody>
          <a:bodyPr wrap="none" rtlCol="0">
            <a:spAutoFit/>
          </a:bodyPr>
          <a:lstStyle/>
          <a:p>
            <a:r>
              <a:rPr lang="zh-CN" altLang="en-US" sz="4400">
                <a:solidFill>
                  <a:schemeClr val="bg1">
                    <a:lumMod val="95000"/>
                  </a:schemeClr>
                </a:solidFill>
                <a:latin typeface="微软雅黑" panose="020B0503020204020204" pitchFamily="34" charset="-122"/>
                <a:ea typeface="微软雅黑" panose="020B0503020204020204" pitchFamily="34" charset="-122"/>
              </a:rPr>
              <a:t>目录</a:t>
            </a:r>
          </a:p>
        </p:txBody>
      </p:sp>
      <p:grpSp>
        <p:nvGrpSpPr>
          <p:cNvPr id="10" name="组合 9"/>
          <p:cNvGrpSpPr/>
          <p:nvPr/>
        </p:nvGrpSpPr>
        <p:grpSpPr>
          <a:xfrm>
            <a:off x="4403812" y="2077992"/>
            <a:ext cx="3384379" cy="639813"/>
            <a:chOff x="1343472" y="2420888"/>
            <a:chExt cx="3384378" cy="639812"/>
          </a:xfrm>
        </p:grpSpPr>
        <p:sp>
          <p:nvSpPr>
            <p:cNvPr id="5" name="矩形 4"/>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框 5"/>
            <p:cNvSpPr txBox="1"/>
            <p:nvPr/>
          </p:nvSpPr>
          <p:spPr>
            <a:xfrm>
              <a:off x="1346259" y="2463800"/>
              <a:ext cx="632955" cy="523220"/>
            </a:xfrm>
            <a:prstGeom prst="rect">
              <a:avLst/>
            </a:prstGeom>
            <a:solidFill>
              <a:srgbClr val="002467"/>
            </a:solidFill>
          </p:spPr>
          <p:txBody>
            <a:bodyPr wrap="square" rtlCol="0">
              <a:spAutoFit/>
            </a:bodyPr>
            <a:lstStyle/>
            <a:p>
              <a:r>
                <a:rPr lang="en-US" altLang="zh-CN" sz="2800" dirty="0" smtClean="0">
                  <a:solidFill>
                    <a:schemeClr val="bg1">
                      <a:lumMod val="95000"/>
                    </a:schemeClr>
                  </a:solidFill>
                  <a:latin typeface="微软雅黑" panose="020B0503020204020204" pitchFamily="34" charset="-122"/>
                  <a:ea typeface="微软雅黑" panose="020B0503020204020204" pitchFamily="34" charset="-122"/>
                </a:rPr>
                <a:t>01</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文本框 8"/>
            <p:cNvSpPr txBox="1"/>
            <p:nvPr/>
          </p:nvSpPr>
          <p:spPr>
            <a:xfrm>
              <a:off x="2387658" y="2476499"/>
              <a:ext cx="2340192" cy="523219"/>
            </a:xfrm>
            <a:prstGeom prst="rect">
              <a:avLst/>
            </a:prstGeom>
            <a:noFill/>
          </p:spPr>
          <p:txBody>
            <a:bodyPr wrap="square" rtlCol="0">
              <a:spAutoFit/>
            </a:bodyPr>
            <a:lstStyle/>
            <a:p>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研究背景</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4403812" y="2966992"/>
            <a:ext cx="3384379" cy="639813"/>
            <a:chOff x="1343472" y="2420888"/>
            <a:chExt cx="3384378" cy="639812"/>
          </a:xfrm>
        </p:grpSpPr>
        <p:sp>
          <p:nvSpPr>
            <p:cNvPr id="12" name="矩形 11"/>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文本框 12"/>
            <p:cNvSpPr txBox="1"/>
            <p:nvPr/>
          </p:nvSpPr>
          <p:spPr>
            <a:xfrm>
              <a:off x="1346259" y="2463800"/>
              <a:ext cx="632955" cy="523220"/>
            </a:xfrm>
            <a:prstGeom prst="rect">
              <a:avLst/>
            </a:prstGeom>
            <a:solidFill>
              <a:srgbClr val="002467"/>
            </a:solidFill>
          </p:spPr>
          <p:txBody>
            <a:bodyPr wrap="square" rtlCol="0">
              <a:spAutoFit/>
            </a:bodyPr>
            <a:lstStyle/>
            <a:p>
              <a:r>
                <a:rPr lang="en-US" altLang="zh-CN" sz="2800" dirty="0" smtClean="0">
                  <a:solidFill>
                    <a:schemeClr val="bg1">
                      <a:lumMod val="95000"/>
                    </a:schemeClr>
                  </a:solidFill>
                  <a:latin typeface="微软雅黑" panose="020B0503020204020204" pitchFamily="34" charset="-122"/>
                  <a:ea typeface="微软雅黑" panose="020B0503020204020204" pitchFamily="34" charset="-122"/>
                </a:rPr>
                <a:t>02</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文本框 14"/>
            <p:cNvSpPr txBox="1"/>
            <p:nvPr/>
          </p:nvSpPr>
          <p:spPr>
            <a:xfrm>
              <a:off x="2387658" y="2476500"/>
              <a:ext cx="2340192" cy="523219"/>
            </a:xfrm>
            <a:prstGeom prst="rect">
              <a:avLst/>
            </a:prstGeom>
            <a:noFill/>
          </p:spPr>
          <p:txBody>
            <a:bodyPr wrap="square" rtlCol="0">
              <a:spAutoFit/>
            </a:bodyPr>
            <a:lstStyle/>
            <a:p>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目标跟踪框架</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4403812" y="3868692"/>
            <a:ext cx="3384379" cy="639813"/>
            <a:chOff x="1343472" y="2420888"/>
            <a:chExt cx="3384378" cy="639812"/>
          </a:xfrm>
        </p:grpSpPr>
        <p:sp>
          <p:nvSpPr>
            <p:cNvPr id="17" name="矩形 16"/>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文本框 17"/>
            <p:cNvSpPr txBox="1"/>
            <p:nvPr/>
          </p:nvSpPr>
          <p:spPr>
            <a:xfrm>
              <a:off x="1346259" y="2463800"/>
              <a:ext cx="632955" cy="523220"/>
            </a:xfrm>
            <a:prstGeom prst="rect">
              <a:avLst/>
            </a:prstGeom>
            <a:solidFill>
              <a:srgbClr val="002467"/>
            </a:solidFill>
          </p:spPr>
          <p:txBody>
            <a:bodyPr wrap="square" rtlCol="0">
              <a:spAutoFit/>
            </a:bodyPr>
            <a:lstStyle/>
            <a:p>
              <a:r>
                <a:rPr lang="en-US" altLang="zh-CN" sz="2800" dirty="0" smtClean="0">
                  <a:solidFill>
                    <a:schemeClr val="bg1">
                      <a:lumMod val="95000"/>
                    </a:schemeClr>
                  </a:solidFill>
                  <a:latin typeface="微软雅黑" panose="020B0503020204020204" pitchFamily="34" charset="-122"/>
                  <a:ea typeface="微软雅黑" panose="020B0503020204020204" pitchFamily="34" charset="-122"/>
                </a:rPr>
                <a:t>03</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文本框 19"/>
            <p:cNvSpPr txBox="1"/>
            <p:nvPr/>
          </p:nvSpPr>
          <p:spPr>
            <a:xfrm>
              <a:off x="2387658" y="2476500"/>
              <a:ext cx="2340192" cy="523219"/>
            </a:xfrm>
            <a:prstGeom prst="rect">
              <a:avLst/>
            </a:prstGeom>
            <a:noFill/>
          </p:spPr>
          <p:txBody>
            <a:bodyPr wrap="square" rtlCol="0">
              <a:spAutoFit/>
            </a:bodyPr>
            <a:lstStyle/>
            <a:p>
              <a:r>
                <a:rPr lang="en-US" altLang="zh-CN" sz="2800" dirty="0" smtClean="0">
                  <a:solidFill>
                    <a:schemeClr val="tx1">
                      <a:lumMod val="85000"/>
                      <a:lumOff val="15000"/>
                    </a:schemeClr>
                  </a:solidFill>
                  <a:latin typeface="微软雅黑" panose="020B0503020204020204" pitchFamily="34" charset="-122"/>
                  <a:ea typeface="微软雅黑" panose="020B0503020204020204" pitchFamily="34" charset="-122"/>
                </a:rPr>
                <a:t>KCF</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4403812" y="4732292"/>
            <a:ext cx="3384379" cy="639813"/>
            <a:chOff x="1343472" y="2420888"/>
            <a:chExt cx="3384378" cy="639812"/>
          </a:xfrm>
        </p:grpSpPr>
        <p:sp>
          <p:nvSpPr>
            <p:cNvPr id="24" name="矩形 23"/>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文本框 24"/>
            <p:cNvSpPr txBox="1"/>
            <p:nvPr/>
          </p:nvSpPr>
          <p:spPr>
            <a:xfrm>
              <a:off x="1346259" y="2463800"/>
              <a:ext cx="632955" cy="523220"/>
            </a:xfrm>
            <a:prstGeom prst="rect">
              <a:avLst/>
            </a:prstGeom>
            <a:solidFill>
              <a:srgbClr val="002467"/>
            </a:solidFill>
          </p:spPr>
          <p:txBody>
            <a:bodyPr wrap="square" rtlCol="0">
              <a:spAutoFit/>
            </a:bodyPr>
            <a:lstStyle/>
            <a:p>
              <a:r>
                <a:rPr lang="en-US" altLang="zh-CN" sz="2800" dirty="0" smtClean="0">
                  <a:solidFill>
                    <a:schemeClr val="bg1">
                      <a:lumMod val="95000"/>
                    </a:schemeClr>
                  </a:solidFill>
                  <a:latin typeface="微软雅黑" panose="020B0503020204020204" pitchFamily="34" charset="-122"/>
                  <a:ea typeface="微软雅黑" panose="020B0503020204020204" pitchFamily="34" charset="-122"/>
                </a:rPr>
                <a:t>04</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文本框 26"/>
            <p:cNvSpPr txBox="1"/>
            <p:nvPr/>
          </p:nvSpPr>
          <p:spPr>
            <a:xfrm>
              <a:off x="2387658" y="2476500"/>
              <a:ext cx="2340192" cy="523219"/>
            </a:xfrm>
            <a:prstGeom prst="rect">
              <a:avLst/>
            </a:prstGeom>
            <a:noFill/>
          </p:spPr>
          <p:txBody>
            <a:bodyPr wrap="square" rtlCol="0">
              <a:spAutoFit/>
            </a:bodyPr>
            <a:lstStyle/>
            <a:p>
              <a:r>
                <a:rPr lang="en-US" altLang="zh-CN" sz="2800" dirty="0" smtClean="0">
                  <a:solidFill>
                    <a:schemeClr val="tx1">
                      <a:lumMod val="85000"/>
                      <a:lumOff val="15000"/>
                    </a:schemeClr>
                  </a:solidFill>
                  <a:latin typeface="微软雅黑" panose="020B0503020204020204" pitchFamily="34" charset="-122"/>
                  <a:ea typeface="微软雅黑" panose="020B0503020204020204" pitchFamily="34" charset="-122"/>
                </a:rPr>
                <a:t>MSKCF</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4403812" y="5608592"/>
            <a:ext cx="3384379" cy="639813"/>
            <a:chOff x="1343472" y="2420888"/>
            <a:chExt cx="3384378" cy="639812"/>
          </a:xfrm>
        </p:grpSpPr>
        <p:sp>
          <p:nvSpPr>
            <p:cNvPr id="29" name="矩形 28"/>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文本框 29"/>
            <p:cNvSpPr txBox="1"/>
            <p:nvPr/>
          </p:nvSpPr>
          <p:spPr>
            <a:xfrm>
              <a:off x="1346259" y="2463800"/>
              <a:ext cx="632955" cy="523220"/>
            </a:xfrm>
            <a:prstGeom prst="rect">
              <a:avLst/>
            </a:prstGeom>
            <a:solidFill>
              <a:srgbClr val="002467"/>
            </a:solidFill>
          </p:spPr>
          <p:txBody>
            <a:bodyPr wrap="square" rtlCol="0">
              <a:spAutoFit/>
            </a:bodyPr>
            <a:lstStyle/>
            <a:p>
              <a:r>
                <a:rPr lang="en-US" altLang="zh-CN" sz="2800" dirty="0" smtClean="0">
                  <a:solidFill>
                    <a:schemeClr val="bg1">
                      <a:lumMod val="95000"/>
                    </a:schemeClr>
                  </a:solidFill>
                  <a:latin typeface="微软雅黑" panose="020B0503020204020204" pitchFamily="34" charset="-122"/>
                  <a:ea typeface="微软雅黑" panose="020B0503020204020204" pitchFamily="34" charset="-122"/>
                </a:rPr>
                <a:t>05</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文本框 31"/>
            <p:cNvSpPr txBox="1"/>
            <p:nvPr/>
          </p:nvSpPr>
          <p:spPr>
            <a:xfrm>
              <a:off x="2387658" y="2476500"/>
              <a:ext cx="2340192" cy="523219"/>
            </a:xfrm>
            <a:prstGeom prst="rect">
              <a:avLst/>
            </a:prstGeom>
            <a:noFill/>
          </p:spPr>
          <p:txBody>
            <a:bodyPr wrap="square" rtlCol="0">
              <a:spAutoFit/>
            </a:bodyPr>
            <a:lstStyle/>
            <a:p>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实验与结果</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693160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43204" y="5799"/>
            <a:ext cx="12278408" cy="6846401"/>
          </a:xfrm>
          <a:prstGeom prst="rect">
            <a:avLst/>
          </a:prstGeom>
        </p:spPr>
      </p:pic>
      <p:sp>
        <p:nvSpPr>
          <p:cNvPr id="2" name="矩形 1"/>
          <p:cNvSpPr/>
          <p:nvPr/>
        </p:nvSpPr>
        <p:spPr>
          <a:xfrm>
            <a:off x="-58058" y="1"/>
            <a:ext cx="12308115" cy="1175656"/>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23392" y="411287"/>
            <a:ext cx="1645859"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90002" y="405234"/>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目标跟踪框架</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67085" y="387774"/>
            <a:ext cx="2340191" cy="461665"/>
          </a:xfrm>
          <a:prstGeom prst="rect">
            <a:avLst/>
          </a:prstGeom>
          <a:noFill/>
        </p:spPr>
        <p:txBody>
          <a:bodyPr wrap="square" rtlCol="0">
            <a:spAutoFit/>
          </a:bodyPr>
          <a:lstStyle/>
          <a:p>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KCF</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70599" y="387774"/>
            <a:ext cx="2340191" cy="461665"/>
          </a:xfrm>
          <a:prstGeom prst="rect">
            <a:avLst/>
          </a:prstGeom>
          <a:noFill/>
        </p:spPr>
        <p:txBody>
          <a:bodyPr wrap="square" rtlCol="0">
            <a:spAutoFit/>
          </a:bodyPr>
          <a:lstStyle/>
          <a:p>
            <a:r>
              <a:rPr lang="en-US" altLang="zh-CN" sz="2400" dirty="0" smtClean="0">
                <a:solidFill>
                  <a:schemeClr val="bg2"/>
                </a:solidFill>
                <a:latin typeface="微软雅黑" panose="020B0503020204020204" pitchFamily="34" charset="-122"/>
                <a:ea typeface="微软雅黑" panose="020B0503020204020204" pitchFamily="34" charset="-122"/>
              </a:rPr>
              <a:t>MSKCF</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073521" y="374648"/>
            <a:ext cx="2340191"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实验与结果</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10930740" y="118531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2" name="矩形 11"/>
          <p:cNvSpPr/>
          <p:nvPr/>
        </p:nvSpPr>
        <p:spPr>
          <a:xfrm>
            <a:off x="9337206" y="1373066"/>
            <a:ext cx="2565400" cy="552315"/>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实验结果</a:t>
            </a:r>
            <a:endParaRPr lang="zh-CN" altLang="en-US" sz="2400" dirty="0">
              <a:latin typeface="Microsoft YaHei" charset="-122"/>
              <a:ea typeface="Microsoft YaHei" charset="-122"/>
              <a:cs typeface="Microsoft YaHei" charset="-122"/>
            </a:endParaRPr>
          </a:p>
        </p:txBody>
      </p:sp>
      <p:sp>
        <p:nvSpPr>
          <p:cNvPr id="13" name="矩形 12"/>
          <p:cNvSpPr/>
          <p:nvPr/>
        </p:nvSpPr>
        <p:spPr>
          <a:xfrm>
            <a:off x="623392" y="1925381"/>
            <a:ext cx="11279214" cy="4792919"/>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99" y="2321590"/>
            <a:ext cx="5334000" cy="400050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6936" y="2321590"/>
            <a:ext cx="5334000" cy="4000500"/>
          </a:xfrm>
          <a:prstGeom prst="rect">
            <a:avLst/>
          </a:prstGeom>
        </p:spPr>
      </p:pic>
    </p:spTree>
    <p:extLst>
      <p:ext uri="{BB962C8B-B14F-4D97-AF65-F5344CB8AC3E}">
        <p14:creationId xmlns:p14="http://schemas.microsoft.com/office/powerpoint/2010/main" val="5457947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43204" y="5799"/>
            <a:ext cx="12278408" cy="6846401"/>
          </a:xfrm>
          <a:prstGeom prst="rect">
            <a:avLst/>
          </a:prstGeom>
        </p:spPr>
      </p:pic>
      <p:sp>
        <p:nvSpPr>
          <p:cNvPr id="2" name="矩形 1"/>
          <p:cNvSpPr/>
          <p:nvPr/>
        </p:nvSpPr>
        <p:spPr>
          <a:xfrm>
            <a:off x="-58058" y="1"/>
            <a:ext cx="12308115" cy="1175656"/>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23392" y="411287"/>
            <a:ext cx="1645859"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90002" y="405234"/>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目标跟踪框架</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67085" y="387774"/>
            <a:ext cx="2340191" cy="461665"/>
          </a:xfrm>
          <a:prstGeom prst="rect">
            <a:avLst/>
          </a:prstGeom>
          <a:noFill/>
        </p:spPr>
        <p:txBody>
          <a:bodyPr wrap="square" rtlCol="0">
            <a:spAutoFit/>
          </a:bodyPr>
          <a:lstStyle/>
          <a:p>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KCF</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70599" y="387774"/>
            <a:ext cx="2340191" cy="461665"/>
          </a:xfrm>
          <a:prstGeom prst="rect">
            <a:avLst/>
          </a:prstGeom>
          <a:noFill/>
        </p:spPr>
        <p:txBody>
          <a:bodyPr wrap="square" rtlCol="0">
            <a:spAutoFit/>
          </a:bodyPr>
          <a:lstStyle/>
          <a:p>
            <a:r>
              <a:rPr lang="en-US" altLang="zh-CN" sz="2400" dirty="0" smtClean="0">
                <a:solidFill>
                  <a:schemeClr val="bg2"/>
                </a:solidFill>
                <a:latin typeface="微软雅黑" panose="020B0503020204020204" pitchFamily="34" charset="-122"/>
                <a:ea typeface="微软雅黑" panose="020B0503020204020204" pitchFamily="34" charset="-122"/>
              </a:rPr>
              <a:t>MSKCF</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073521" y="374648"/>
            <a:ext cx="2340191"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实验与结果</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10930740" y="118531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2" name="矩形 11"/>
          <p:cNvSpPr/>
          <p:nvPr/>
        </p:nvSpPr>
        <p:spPr>
          <a:xfrm>
            <a:off x="9337206" y="1373066"/>
            <a:ext cx="2565400" cy="552315"/>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实验结果</a:t>
            </a:r>
            <a:endParaRPr lang="zh-CN" altLang="en-US" sz="2400" dirty="0">
              <a:latin typeface="Microsoft YaHei" charset="-122"/>
              <a:ea typeface="Microsoft YaHei" charset="-122"/>
              <a:cs typeface="Microsoft YaHei" charset="-122"/>
            </a:endParaRPr>
          </a:p>
        </p:txBody>
      </p:sp>
      <p:sp>
        <p:nvSpPr>
          <p:cNvPr id="13" name="矩形 12"/>
          <p:cNvSpPr/>
          <p:nvPr/>
        </p:nvSpPr>
        <p:spPr>
          <a:xfrm>
            <a:off x="623392" y="1925381"/>
            <a:ext cx="11279214" cy="4792919"/>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960" y="2439402"/>
            <a:ext cx="5334000" cy="4000500"/>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0528" y="2439402"/>
            <a:ext cx="5334000" cy="4000500"/>
          </a:xfrm>
          <a:prstGeom prst="rect">
            <a:avLst/>
          </a:prstGeom>
        </p:spPr>
      </p:pic>
    </p:spTree>
    <p:extLst>
      <p:ext uri="{BB962C8B-B14F-4D97-AF65-F5344CB8AC3E}">
        <p14:creationId xmlns:p14="http://schemas.microsoft.com/office/powerpoint/2010/main" val="20850996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a:stretch>
            <a:fillRect/>
          </a:stretch>
        </p:blipFill>
        <p:spPr>
          <a:xfrm>
            <a:off x="-43204" y="5799"/>
            <a:ext cx="12278408" cy="6846401"/>
          </a:xfrm>
          <a:prstGeom prst="rect">
            <a:avLst/>
          </a:prstGeom>
        </p:spPr>
      </p:pic>
      <p:sp>
        <p:nvSpPr>
          <p:cNvPr id="2" name="矩形 1"/>
          <p:cNvSpPr/>
          <p:nvPr/>
        </p:nvSpPr>
        <p:spPr>
          <a:xfrm>
            <a:off x="-58058" y="1"/>
            <a:ext cx="12308115" cy="1175656"/>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23392" y="411287"/>
            <a:ext cx="1645859"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90002" y="405234"/>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目标跟踪框架</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67085" y="387774"/>
            <a:ext cx="2340191" cy="461665"/>
          </a:xfrm>
          <a:prstGeom prst="rect">
            <a:avLst/>
          </a:prstGeom>
          <a:noFill/>
        </p:spPr>
        <p:txBody>
          <a:bodyPr wrap="square" rtlCol="0">
            <a:spAutoFit/>
          </a:bodyPr>
          <a:lstStyle/>
          <a:p>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KCF</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70599" y="387774"/>
            <a:ext cx="2340191" cy="461665"/>
          </a:xfrm>
          <a:prstGeom prst="rect">
            <a:avLst/>
          </a:prstGeom>
          <a:noFill/>
        </p:spPr>
        <p:txBody>
          <a:bodyPr wrap="square" rtlCol="0">
            <a:spAutoFit/>
          </a:bodyPr>
          <a:lstStyle/>
          <a:p>
            <a:r>
              <a:rPr lang="en-US" altLang="zh-CN" sz="2400" dirty="0" smtClean="0">
                <a:solidFill>
                  <a:schemeClr val="bg2"/>
                </a:solidFill>
                <a:latin typeface="微软雅黑" panose="020B0503020204020204" pitchFamily="34" charset="-122"/>
                <a:ea typeface="微软雅黑" panose="020B0503020204020204" pitchFamily="34" charset="-122"/>
              </a:rPr>
              <a:t>MSKCF</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073521" y="374648"/>
            <a:ext cx="2340191"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实验与结果</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10930740" y="118531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2" name="矩形 11"/>
          <p:cNvSpPr/>
          <p:nvPr/>
        </p:nvSpPr>
        <p:spPr>
          <a:xfrm>
            <a:off x="9337206" y="1373066"/>
            <a:ext cx="2565400" cy="552315"/>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实验结果</a:t>
            </a:r>
            <a:endParaRPr lang="zh-CN" altLang="en-US" sz="2400" dirty="0">
              <a:latin typeface="Microsoft YaHei" charset="-122"/>
              <a:ea typeface="Microsoft YaHei" charset="-122"/>
              <a:cs typeface="Microsoft YaHei" charset="-122"/>
            </a:endParaRPr>
          </a:p>
        </p:txBody>
      </p:sp>
      <p:sp>
        <p:nvSpPr>
          <p:cNvPr id="13" name="矩形 12"/>
          <p:cNvSpPr/>
          <p:nvPr/>
        </p:nvSpPr>
        <p:spPr>
          <a:xfrm>
            <a:off x="623392" y="1925381"/>
            <a:ext cx="11279214" cy="4792919"/>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1253039" y="2336390"/>
            <a:ext cx="2484772" cy="1862506"/>
          </a:xfrm>
          <a:prstGeom prst="rect">
            <a:avLst/>
          </a:prstGeom>
        </p:spPr>
      </p:pic>
      <p:pic>
        <p:nvPicPr>
          <p:cNvPr id="14" name="图片 13"/>
          <p:cNvPicPr>
            <a:picLocks noChangeAspect="1"/>
          </p:cNvPicPr>
          <p:nvPr/>
        </p:nvPicPr>
        <p:blipFill>
          <a:blip r:embed="rId5"/>
          <a:stretch>
            <a:fillRect/>
          </a:stretch>
        </p:blipFill>
        <p:spPr>
          <a:xfrm>
            <a:off x="4812967" y="2356192"/>
            <a:ext cx="2895099" cy="1943395"/>
          </a:xfrm>
          <a:prstGeom prst="rect">
            <a:avLst/>
          </a:prstGeom>
        </p:spPr>
      </p:pic>
      <p:pic>
        <p:nvPicPr>
          <p:cNvPr id="15" name="图片 14"/>
          <p:cNvPicPr>
            <a:picLocks noChangeAspect="1"/>
          </p:cNvPicPr>
          <p:nvPr/>
        </p:nvPicPr>
        <p:blipFill>
          <a:blip r:embed="rId6"/>
          <a:stretch>
            <a:fillRect/>
          </a:stretch>
        </p:blipFill>
        <p:spPr>
          <a:xfrm>
            <a:off x="8646090" y="2400558"/>
            <a:ext cx="2529396" cy="1899029"/>
          </a:xfrm>
          <a:prstGeom prst="rect">
            <a:avLst/>
          </a:prstGeom>
        </p:spPr>
      </p:pic>
      <p:pic>
        <p:nvPicPr>
          <p:cNvPr id="16" name="图片 15"/>
          <p:cNvPicPr>
            <a:picLocks noChangeAspect="1"/>
          </p:cNvPicPr>
          <p:nvPr/>
        </p:nvPicPr>
        <p:blipFill>
          <a:blip r:embed="rId7"/>
          <a:stretch>
            <a:fillRect/>
          </a:stretch>
        </p:blipFill>
        <p:spPr>
          <a:xfrm>
            <a:off x="1253040" y="4609905"/>
            <a:ext cx="2484772" cy="1850199"/>
          </a:xfrm>
          <a:prstGeom prst="rect">
            <a:avLst/>
          </a:prstGeom>
        </p:spPr>
      </p:pic>
      <p:pic>
        <p:nvPicPr>
          <p:cNvPr id="17" name="图片 16"/>
          <p:cNvPicPr>
            <a:picLocks noChangeAspect="1"/>
          </p:cNvPicPr>
          <p:nvPr/>
        </p:nvPicPr>
        <p:blipFill>
          <a:blip r:embed="rId8"/>
          <a:stretch>
            <a:fillRect/>
          </a:stretch>
        </p:blipFill>
        <p:spPr>
          <a:xfrm>
            <a:off x="4812966" y="4601314"/>
            <a:ext cx="2895099" cy="1858790"/>
          </a:xfrm>
          <a:prstGeom prst="rect">
            <a:avLst/>
          </a:prstGeom>
        </p:spPr>
      </p:pic>
      <p:pic>
        <p:nvPicPr>
          <p:cNvPr id="18" name="图片 17"/>
          <p:cNvPicPr>
            <a:picLocks noChangeAspect="1"/>
          </p:cNvPicPr>
          <p:nvPr/>
        </p:nvPicPr>
        <p:blipFill>
          <a:blip r:embed="rId9"/>
          <a:stretch>
            <a:fillRect/>
          </a:stretch>
        </p:blipFill>
        <p:spPr>
          <a:xfrm>
            <a:off x="8646090" y="4456961"/>
            <a:ext cx="2575066" cy="2003143"/>
          </a:xfrm>
          <a:prstGeom prst="rect">
            <a:avLst/>
          </a:prstGeom>
        </p:spPr>
      </p:pic>
    </p:spTree>
    <p:extLst>
      <p:ext uri="{BB962C8B-B14F-4D97-AF65-F5344CB8AC3E}">
        <p14:creationId xmlns:p14="http://schemas.microsoft.com/office/powerpoint/2010/main" val="28924640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048" y="1908458"/>
            <a:ext cx="12306300" cy="2973777"/>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微软雅黑"/>
              </a:rPr>
              <a:t>THANK YOU</a:t>
            </a:r>
            <a:endParaRPr lang="zh-CN" altLang="en-US" sz="6000" b="1" dirty="0">
              <a:latin typeface="+微软雅黑"/>
            </a:endParaRPr>
          </a:p>
        </p:txBody>
      </p:sp>
      <p:sp>
        <p:nvSpPr>
          <p:cNvPr id="31" name="AutoShape 3"/>
          <p:cNvSpPr>
            <a:spLocks noChangeAspect="1" noChangeArrowheads="1" noTextEdit="1"/>
          </p:cNvSpPr>
          <p:nvPr/>
        </p:nvSpPr>
        <p:spPr bwMode="auto">
          <a:xfrm>
            <a:off x="2855640" y="7317432"/>
            <a:ext cx="3568700"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
          <p:cNvSpPr>
            <a:spLocks noEditPoints="1"/>
          </p:cNvSpPr>
          <p:nvPr/>
        </p:nvSpPr>
        <p:spPr bwMode="auto">
          <a:xfrm>
            <a:off x="9501825" y="5210629"/>
            <a:ext cx="2400321" cy="1884136"/>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279872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22" y="93315"/>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574827" y="374648"/>
            <a:ext cx="1645859"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研究背景</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90002" y="405234"/>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目标跟踪框架</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67085" y="387774"/>
            <a:ext cx="2340191" cy="461665"/>
          </a:xfrm>
          <a:prstGeom prst="rect">
            <a:avLst/>
          </a:prstGeom>
          <a:noFill/>
        </p:spPr>
        <p:txBody>
          <a:bodyPr wrap="square" rtlCol="0">
            <a:spAutoFit/>
          </a:bodyPr>
          <a:lstStyle/>
          <a:p>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KCF</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70599" y="387774"/>
            <a:ext cx="2340191" cy="461665"/>
          </a:xfrm>
          <a:prstGeom prst="rect">
            <a:avLst/>
          </a:prstGeom>
          <a:noFill/>
        </p:spPr>
        <p:txBody>
          <a:bodyPr wrap="square" rtlCol="0">
            <a:spAutoFit/>
          </a:bodyPr>
          <a:lstStyle/>
          <a:p>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MSKCF</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073521" y="374648"/>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实验与结果</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911424" y="1157316"/>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9" name="内容占位符 2"/>
          <p:cNvSpPr txBox="1">
            <a:spLocks/>
          </p:cNvSpPr>
          <p:nvPr/>
        </p:nvSpPr>
        <p:spPr>
          <a:xfrm>
            <a:off x="833079" y="1670278"/>
            <a:ext cx="4054475" cy="471646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zh-CN" altLang="en-US" sz="2000" dirty="0" smtClean="0">
                <a:latin typeface="Microsoft YaHei Light" charset="-122"/>
                <a:ea typeface="Microsoft YaHei Light" charset="-122"/>
                <a:cs typeface="Microsoft YaHei Light" charset="-122"/>
              </a:rPr>
              <a:t>目标跟踪是计算机视觉领域研究热点之一，其在现代军事领域、国防领域和民用领域中均占有非常重要的地位。</a:t>
            </a:r>
            <a:endParaRPr lang="en-US" altLang="zh-CN" sz="2000" dirty="0" smtClean="0">
              <a:latin typeface="Microsoft YaHei Light" charset="-122"/>
              <a:ea typeface="Microsoft YaHei Light" charset="-122"/>
              <a:cs typeface="Microsoft YaHei Light" charset="-122"/>
            </a:endParaRPr>
          </a:p>
          <a:p>
            <a:endParaRPr lang="en-US" altLang="zh-CN" sz="2000" dirty="0">
              <a:latin typeface="Microsoft YaHei Light" charset="-122"/>
              <a:ea typeface="Microsoft YaHei Light" charset="-122"/>
              <a:cs typeface="Microsoft YaHei Light" charset="-122"/>
            </a:endParaRPr>
          </a:p>
          <a:p>
            <a:r>
              <a:rPr lang="zh-CN" altLang="en-US" sz="2000" dirty="0" smtClean="0">
                <a:latin typeface="Microsoft YaHei Light" charset="-122"/>
                <a:ea typeface="Microsoft YaHei Light" charset="-122"/>
                <a:cs typeface="Microsoft YaHei Light" charset="-122"/>
              </a:rPr>
              <a:t>目标跟踪领域存在很多需要解决的难题，如目标尺度变化、复杂背景、光照变化、目标无规律快速运动、部分遮挡等等</a:t>
            </a:r>
            <a:endParaRPr lang="en-US" altLang="zh-CN" sz="2000" dirty="0" smtClean="0">
              <a:latin typeface="Microsoft YaHei Light" charset="-122"/>
              <a:ea typeface="Microsoft YaHei Light" charset="-122"/>
              <a:cs typeface="Microsoft YaHei Light" charset="-122"/>
            </a:endParaRPr>
          </a:p>
          <a:p>
            <a:endParaRPr lang="en-US" altLang="zh-CN" sz="2000" dirty="0" smtClean="0">
              <a:latin typeface="Microsoft YaHei Light" charset="-122"/>
              <a:ea typeface="Microsoft YaHei Light" charset="-122"/>
              <a:cs typeface="Microsoft YaHei Light" charset="-122"/>
            </a:endParaRPr>
          </a:p>
          <a:p>
            <a:r>
              <a:rPr lang="zh-CN" altLang="en-US" sz="2000" dirty="0" smtClean="0">
                <a:latin typeface="Microsoft YaHei Light" charset="-122"/>
                <a:ea typeface="Microsoft YaHei Light" charset="-122"/>
                <a:cs typeface="Microsoft YaHei Light" charset="-122"/>
              </a:rPr>
              <a:t>论文基于</a:t>
            </a:r>
            <a:r>
              <a:rPr lang="en-US" altLang="zh-CN" sz="2000" dirty="0" smtClean="0">
                <a:latin typeface="Microsoft YaHei Light" charset="-122"/>
                <a:ea typeface="Microsoft YaHei Light" charset="-122"/>
                <a:cs typeface="Microsoft YaHei Light" charset="-122"/>
              </a:rPr>
              <a:t>KCF</a:t>
            </a:r>
            <a:r>
              <a:rPr lang="zh-CN" altLang="en-US" sz="2000" dirty="0" smtClean="0">
                <a:latin typeface="Microsoft YaHei Light" charset="-122"/>
                <a:ea typeface="Microsoft YaHei Light" charset="-122"/>
                <a:cs typeface="Microsoft YaHei Light" charset="-122"/>
              </a:rPr>
              <a:t>提出了</a:t>
            </a:r>
            <a:r>
              <a:rPr lang="zh-CN" altLang="en-US" sz="2000" dirty="0">
                <a:latin typeface="Microsoft YaHei Light" charset="-122"/>
                <a:ea typeface="Microsoft YaHei Light" charset="-122"/>
                <a:cs typeface="Microsoft YaHei Light" charset="-122"/>
              </a:rPr>
              <a:t>适应</a:t>
            </a:r>
            <a:r>
              <a:rPr lang="zh-CN" altLang="en-US" sz="2000" dirty="0" smtClean="0">
                <a:latin typeface="Microsoft YaHei Light" charset="-122"/>
                <a:ea typeface="Microsoft YaHei Light" charset="-122"/>
                <a:cs typeface="Microsoft YaHei Light" charset="-122"/>
              </a:rPr>
              <a:t>尺度变化的办法，并提出多特征融合策略，提高了目标跟踪的准确性和鲁棒性</a:t>
            </a:r>
            <a:endParaRPr lang="zh-CN" altLang="en-US" sz="2000" dirty="0">
              <a:latin typeface="Microsoft YaHei Light" charset="-122"/>
              <a:ea typeface="Microsoft YaHei Light" charset="-122"/>
              <a:cs typeface="Microsoft YaHei Light" charset="-122"/>
            </a:endParaRPr>
          </a:p>
        </p:txBody>
      </p:sp>
      <p:pic>
        <p:nvPicPr>
          <p:cNvPr id="20" name="图片 1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0193" y="2231296"/>
            <a:ext cx="6597568" cy="257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6959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4" y="-20573"/>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574827" y="374648"/>
            <a:ext cx="1645859"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90002" y="405234"/>
            <a:ext cx="2340191"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目标跟踪框架</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67085" y="387774"/>
            <a:ext cx="2340191" cy="461665"/>
          </a:xfrm>
          <a:prstGeom prst="rect">
            <a:avLst/>
          </a:prstGeom>
          <a:noFill/>
        </p:spPr>
        <p:txBody>
          <a:bodyPr wrap="square" rtlCol="0">
            <a:spAutoFit/>
          </a:bodyPr>
          <a:lstStyle/>
          <a:p>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KCF</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70599" y="387774"/>
            <a:ext cx="2340191" cy="461665"/>
          </a:xfrm>
          <a:prstGeom prst="rect">
            <a:avLst/>
          </a:prstGeom>
          <a:noFill/>
        </p:spPr>
        <p:txBody>
          <a:bodyPr wrap="square" rtlCol="0">
            <a:spAutoFit/>
          </a:bodyPr>
          <a:lstStyle/>
          <a:p>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MSKCF</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073521" y="374648"/>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实验与结果</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3869681" y="1159789"/>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pic>
        <p:nvPicPr>
          <p:cNvPr id="70" name="图片 69"/>
          <p:cNvPicPr>
            <a:picLocks noChangeAspect="1"/>
          </p:cNvPicPr>
          <p:nvPr/>
        </p:nvPicPr>
        <p:blipFill>
          <a:blip r:embed="rId4"/>
          <a:stretch>
            <a:fillRect/>
          </a:stretch>
        </p:blipFill>
        <p:spPr>
          <a:xfrm>
            <a:off x="811209" y="1935171"/>
            <a:ext cx="1760565" cy="1328729"/>
          </a:xfrm>
          <a:prstGeom prst="rect">
            <a:avLst/>
          </a:prstGeom>
        </p:spPr>
      </p:pic>
      <p:cxnSp>
        <p:nvCxnSpPr>
          <p:cNvPr id="73" name="直线箭头连接符 72"/>
          <p:cNvCxnSpPr>
            <a:stCxn id="70" idx="3"/>
          </p:cNvCxnSpPr>
          <p:nvPr/>
        </p:nvCxnSpPr>
        <p:spPr>
          <a:xfrm flipV="1">
            <a:off x="2571774" y="2590800"/>
            <a:ext cx="417624" cy="8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1" name="图片 80"/>
          <p:cNvPicPr>
            <a:picLocks noChangeAspect="1"/>
          </p:cNvPicPr>
          <p:nvPr/>
        </p:nvPicPr>
        <p:blipFill>
          <a:blip r:embed="rId5"/>
          <a:stretch>
            <a:fillRect/>
          </a:stretch>
        </p:blipFill>
        <p:spPr>
          <a:xfrm>
            <a:off x="2989398" y="1935170"/>
            <a:ext cx="1760565" cy="1328729"/>
          </a:xfrm>
          <a:prstGeom prst="rect">
            <a:avLst/>
          </a:prstGeom>
        </p:spPr>
      </p:pic>
      <p:pic>
        <p:nvPicPr>
          <p:cNvPr id="83" name="图片 82"/>
          <p:cNvPicPr>
            <a:picLocks noChangeAspect="1"/>
          </p:cNvPicPr>
          <p:nvPr/>
        </p:nvPicPr>
        <p:blipFill>
          <a:blip r:embed="rId6"/>
          <a:stretch>
            <a:fillRect/>
          </a:stretch>
        </p:blipFill>
        <p:spPr>
          <a:xfrm>
            <a:off x="5167587" y="1935170"/>
            <a:ext cx="1646265" cy="1328729"/>
          </a:xfrm>
          <a:prstGeom prst="rect">
            <a:avLst/>
          </a:prstGeom>
        </p:spPr>
      </p:pic>
      <p:cxnSp>
        <p:nvCxnSpPr>
          <p:cNvPr id="104" name="直线箭头连接符 103"/>
          <p:cNvCxnSpPr/>
          <p:nvPr/>
        </p:nvCxnSpPr>
        <p:spPr>
          <a:xfrm flipV="1">
            <a:off x="4749963" y="2582064"/>
            <a:ext cx="417624" cy="8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直线箭头连接符 104"/>
          <p:cNvCxnSpPr/>
          <p:nvPr/>
        </p:nvCxnSpPr>
        <p:spPr>
          <a:xfrm flipV="1">
            <a:off x="6813852" y="2599534"/>
            <a:ext cx="417624" cy="8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4" name="图片 83"/>
          <p:cNvPicPr>
            <a:picLocks noChangeAspect="1"/>
          </p:cNvPicPr>
          <p:nvPr/>
        </p:nvPicPr>
        <p:blipFill>
          <a:blip r:embed="rId7"/>
          <a:stretch>
            <a:fillRect/>
          </a:stretch>
        </p:blipFill>
        <p:spPr>
          <a:xfrm>
            <a:off x="7231476" y="1935169"/>
            <a:ext cx="1646265" cy="1328729"/>
          </a:xfrm>
          <a:prstGeom prst="rect">
            <a:avLst/>
          </a:prstGeom>
        </p:spPr>
      </p:pic>
      <p:cxnSp>
        <p:nvCxnSpPr>
          <p:cNvPr id="113" name="直线箭头连接符 112"/>
          <p:cNvCxnSpPr>
            <a:endCxn id="120" idx="1"/>
          </p:cNvCxnSpPr>
          <p:nvPr/>
        </p:nvCxnSpPr>
        <p:spPr>
          <a:xfrm>
            <a:off x="8879680" y="2608270"/>
            <a:ext cx="5094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2" name="圆角矩形 91"/>
          <p:cNvSpPr/>
          <p:nvPr/>
        </p:nvSpPr>
        <p:spPr>
          <a:xfrm>
            <a:off x="9389107" y="1935169"/>
            <a:ext cx="916821" cy="3381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smtClean="0"/>
              <a:t>预测</a:t>
            </a:r>
            <a:r>
              <a:rPr kumimoji="1" lang="en-US" altLang="zh-CN" dirty="0"/>
              <a:t>1</a:t>
            </a:r>
            <a:endParaRPr kumimoji="1" lang="zh-CN" altLang="en-US" dirty="0"/>
          </a:p>
        </p:txBody>
      </p:sp>
      <p:sp>
        <p:nvSpPr>
          <p:cNvPr id="120" name="圆角矩形 119"/>
          <p:cNvSpPr/>
          <p:nvPr/>
        </p:nvSpPr>
        <p:spPr>
          <a:xfrm>
            <a:off x="9389107" y="2439204"/>
            <a:ext cx="916821" cy="3381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smtClean="0"/>
              <a:t>预测</a:t>
            </a:r>
            <a:r>
              <a:rPr kumimoji="1" lang="en-US" altLang="zh-CN" dirty="0"/>
              <a:t>2</a:t>
            </a:r>
            <a:endParaRPr kumimoji="1" lang="zh-CN" altLang="en-US" dirty="0"/>
          </a:p>
        </p:txBody>
      </p:sp>
      <p:sp>
        <p:nvSpPr>
          <p:cNvPr id="121" name="圆角矩形 120"/>
          <p:cNvSpPr/>
          <p:nvPr/>
        </p:nvSpPr>
        <p:spPr>
          <a:xfrm>
            <a:off x="9389106" y="2943239"/>
            <a:ext cx="916821" cy="3206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smtClean="0"/>
              <a:t>预测</a:t>
            </a:r>
            <a:r>
              <a:rPr kumimoji="1" lang="en-US" altLang="zh-CN" dirty="0"/>
              <a:t>3</a:t>
            </a:r>
            <a:endParaRPr kumimoji="1" lang="zh-CN" altLang="en-US" dirty="0"/>
          </a:p>
        </p:txBody>
      </p:sp>
      <p:cxnSp>
        <p:nvCxnSpPr>
          <p:cNvPr id="101" name="直线连接符 100"/>
          <p:cNvCxnSpPr>
            <a:stCxn id="92" idx="3"/>
          </p:cNvCxnSpPr>
          <p:nvPr/>
        </p:nvCxnSpPr>
        <p:spPr>
          <a:xfrm flipV="1">
            <a:off x="10305928" y="2104234"/>
            <a:ext cx="239970" cy="1"/>
          </a:xfrm>
          <a:prstGeom prst="line">
            <a:avLst/>
          </a:prstGeom>
        </p:spPr>
        <p:style>
          <a:lnRef idx="1">
            <a:schemeClr val="dk1"/>
          </a:lnRef>
          <a:fillRef idx="0">
            <a:schemeClr val="dk1"/>
          </a:fillRef>
          <a:effectRef idx="0">
            <a:schemeClr val="dk1"/>
          </a:effectRef>
          <a:fontRef idx="minor">
            <a:schemeClr val="tx1"/>
          </a:fontRef>
        </p:style>
      </p:cxnSp>
      <p:cxnSp>
        <p:nvCxnSpPr>
          <p:cNvPr id="103" name="直线连接符 102"/>
          <p:cNvCxnSpPr>
            <a:stCxn id="120" idx="3"/>
          </p:cNvCxnSpPr>
          <p:nvPr/>
        </p:nvCxnSpPr>
        <p:spPr>
          <a:xfrm flipV="1">
            <a:off x="10305928" y="2608269"/>
            <a:ext cx="786070" cy="1"/>
          </a:xfrm>
          <a:prstGeom prst="line">
            <a:avLst/>
          </a:prstGeom>
        </p:spPr>
        <p:style>
          <a:lnRef idx="1">
            <a:schemeClr val="dk1"/>
          </a:lnRef>
          <a:fillRef idx="0">
            <a:schemeClr val="dk1"/>
          </a:fillRef>
          <a:effectRef idx="0">
            <a:schemeClr val="dk1"/>
          </a:effectRef>
          <a:fontRef idx="minor">
            <a:schemeClr val="tx1"/>
          </a:fontRef>
        </p:style>
      </p:cxnSp>
      <p:cxnSp>
        <p:nvCxnSpPr>
          <p:cNvPr id="111" name="直线连接符 110"/>
          <p:cNvCxnSpPr>
            <a:stCxn id="121" idx="3"/>
          </p:cNvCxnSpPr>
          <p:nvPr/>
        </p:nvCxnSpPr>
        <p:spPr>
          <a:xfrm flipV="1">
            <a:off x="10305927" y="3103568"/>
            <a:ext cx="239971" cy="1"/>
          </a:xfrm>
          <a:prstGeom prst="line">
            <a:avLst/>
          </a:prstGeom>
        </p:spPr>
        <p:style>
          <a:lnRef idx="1">
            <a:schemeClr val="dk1"/>
          </a:lnRef>
          <a:fillRef idx="0">
            <a:schemeClr val="dk1"/>
          </a:fillRef>
          <a:effectRef idx="0">
            <a:schemeClr val="dk1"/>
          </a:effectRef>
          <a:fontRef idx="minor">
            <a:schemeClr val="tx1"/>
          </a:fontRef>
        </p:style>
      </p:cxnSp>
      <p:cxnSp>
        <p:nvCxnSpPr>
          <p:cNvPr id="115" name="直线连接符 114"/>
          <p:cNvCxnSpPr/>
          <p:nvPr/>
        </p:nvCxnSpPr>
        <p:spPr>
          <a:xfrm>
            <a:off x="10545898" y="2104234"/>
            <a:ext cx="0" cy="999334"/>
          </a:xfrm>
          <a:prstGeom prst="line">
            <a:avLst/>
          </a:prstGeom>
        </p:spPr>
        <p:style>
          <a:lnRef idx="1">
            <a:schemeClr val="dk1"/>
          </a:lnRef>
          <a:fillRef idx="0">
            <a:schemeClr val="dk1"/>
          </a:fillRef>
          <a:effectRef idx="0">
            <a:schemeClr val="dk1"/>
          </a:effectRef>
          <a:fontRef idx="minor">
            <a:schemeClr val="tx1"/>
          </a:fontRef>
        </p:style>
      </p:cxnSp>
      <p:cxnSp>
        <p:nvCxnSpPr>
          <p:cNvPr id="118" name="直线连接符 117"/>
          <p:cNvCxnSpPr/>
          <p:nvPr/>
        </p:nvCxnSpPr>
        <p:spPr>
          <a:xfrm>
            <a:off x="11091998" y="2608269"/>
            <a:ext cx="12700" cy="2328067"/>
          </a:xfrm>
          <a:prstGeom prst="line">
            <a:avLst/>
          </a:prstGeom>
        </p:spPr>
        <p:style>
          <a:lnRef idx="1">
            <a:schemeClr val="dk1"/>
          </a:lnRef>
          <a:fillRef idx="0">
            <a:schemeClr val="dk1"/>
          </a:fillRef>
          <a:effectRef idx="0">
            <a:schemeClr val="dk1"/>
          </a:effectRef>
          <a:fontRef idx="minor">
            <a:schemeClr val="tx1"/>
          </a:fontRef>
        </p:style>
      </p:cxnSp>
      <p:cxnSp>
        <p:nvCxnSpPr>
          <p:cNvPr id="123" name="直线箭头连接符 122"/>
          <p:cNvCxnSpPr/>
          <p:nvPr/>
        </p:nvCxnSpPr>
        <p:spPr>
          <a:xfrm flipH="1">
            <a:off x="8646430" y="4936336"/>
            <a:ext cx="24582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4" name="图片 1023"/>
          <p:cNvPicPr>
            <a:picLocks noChangeAspect="1"/>
          </p:cNvPicPr>
          <p:nvPr/>
        </p:nvPicPr>
        <p:blipFill>
          <a:blip r:embed="rId8"/>
          <a:stretch>
            <a:fillRect/>
          </a:stretch>
        </p:blipFill>
        <p:spPr>
          <a:xfrm>
            <a:off x="2472437" y="4343777"/>
            <a:ext cx="1913881" cy="1382823"/>
          </a:xfrm>
          <a:prstGeom prst="rect">
            <a:avLst/>
          </a:prstGeom>
        </p:spPr>
      </p:pic>
      <p:cxnSp>
        <p:nvCxnSpPr>
          <p:cNvPr id="145" name="直线箭头连接符 144"/>
          <p:cNvCxnSpPr/>
          <p:nvPr/>
        </p:nvCxnSpPr>
        <p:spPr>
          <a:xfrm flipH="1">
            <a:off x="4362687" y="5063336"/>
            <a:ext cx="2659977" cy="166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6" name="图片 1025"/>
          <p:cNvPicPr>
            <a:picLocks noChangeAspect="1"/>
          </p:cNvPicPr>
          <p:nvPr/>
        </p:nvPicPr>
        <p:blipFill>
          <a:blip r:embed="rId9"/>
          <a:stretch>
            <a:fillRect/>
          </a:stretch>
        </p:blipFill>
        <p:spPr>
          <a:xfrm>
            <a:off x="7022664" y="4343776"/>
            <a:ext cx="1641800" cy="1382823"/>
          </a:xfrm>
          <a:prstGeom prst="rect">
            <a:avLst/>
          </a:prstGeom>
        </p:spPr>
      </p:pic>
      <p:sp>
        <p:nvSpPr>
          <p:cNvPr id="1031" name="文本框 1030"/>
          <p:cNvSpPr txBox="1"/>
          <p:nvPr/>
        </p:nvSpPr>
        <p:spPr>
          <a:xfrm>
            <a:off x="1180090" y="3403600"/>
            <a:ext cx="1066800" cy="369332"/>
          </a:xfrm>
          <a:prstGeom prst="rect">
            <a:avLst/>
          </a:prstGeom>
          <a:noFill/>
        </p:spPr>
        <p:txBody>
          <a:bodyPr wrap="square" rtlCol="0">
            <a:spAutoFit/>
          </a:bodyPr>
          <a:lstStyle/>
          <a:p>
            <a:r>
              <a:rPr kumimoji="1" lang="zh-CN" altLang="en-US" dirty="0" smtClean="0"/>
              <a:t>输入帧</a:t>
            </a:r>
            <a:endParaRPr kumimoji="1" lang="zh-CN" altLang="en-US" dirty="0"/>
          </a:p>
        </p:txBody>
      </p:sp>
      <p:sp>
        <p:nvSpPr>
          <p:cNvPr id="1032" name="文本框 1031"/>
          <p:cNvSpPr txBox="1"/>
          <p:nvPr/>
        </p:nvSpPr>
        <p:spPr>
          <a:xfrm>
            <a:off x="3284168" y="3403600"/>
            <a:ext cx="1102149" cy="369332"/>
          </a:xfrm>
          <a:prstGeom prst="rect">
            <a:avLst/>
          </a:prstGeom>
          <a:noFill/>
        </p:spPr>
        <p:txBody>
          <a:bodyPr wrap="square" rtlCol="0">
            <a:spAutoFit/>
          </a:bodyPr>
          <a:lstStyle/>
          <a:p>
            <a:r>
              <a:rPr kumimoji="1" lang="zh-CN" altLang="en-US" smtClean="0"/>
              <a:t>运动模型</a:t>
            </a:r>
            <a:endParaRPr kumimoji="1" lang="zh-CN" altLang="en-US"/>
          </a:p>
        </p:txBody>
      </p:sp>
      <p:sp>
        <p:nvSpPr>
          <p:cNvPr id="1033" name="文本框 1032"/>
          <p:cNvSpPr txBox="1"/>
          <p:nvPr/>
        </p:nvSpPr>
        <p:spPr>
          <a:xfrm>
            <a:off x="5394074" y="3403600"/>
            <a:ext cx="1206500" cy="369332"/>
          </a:xfrm>
          <a:prstGeom prst="rect">
            <a:avLst/>
          </a:prstGeom>
          <a:noFill/>
        </p:spPr>
        <p:txBody>
          <a:bodyPr wrap="square" rtlCol="0">
            <a:spAutoFit/>
          </a:bodyPr>
          <a:lstStyle/>
          <a:p>
            <a:r>
              <a:rPr kumimoji="1" lang="zh-CN" altLang="en-US" dirty="0" smtClean="0"/>
              <a:t>特征提取</a:t>
            </a:r>
            <a:endParaRPr kumimoji="1" lang="zh-CN" altLang="en-US" dirty="0"/>
          </a:p>
        </p:txBody>
      </p:sp>
      <p:sp>
        <p:nvSpPr>
          <p:cNvPr id="151" name="文本框 150"/>
          <p:cNvSpPr txBox="1"/>
          <p:nvPr/>
        </p:nvSpPr>
        <p:spPr>
          <a:xfrm>
            <a:off x="7457963" y="3403600"/>
            <a:ext cx="1206500" cy="369332"/>
          </a:xfrm>
          <a:prstGeom prst="rect">
            <a:avLst/>
          </a:prstGeom>
          <a:noFill/>
        </p:spPr>
        <p:txBody>
          <a:bodyPr wrap="square" rtlCol="0">
            <a:spAutoFit/>
          </a:bodyPr>
          <a:lstStyle/>
          <a:p>
            <a:r>
              <a:rPr kumimoji="1" lang="zh-CN" altLang="en-US" dirty="0" smtClean="0"/>
              <a:t>观测模型</a:t>
            </a:r>
            <a:endParaRPr kumimoji="1" lang="zh-CN" altLang="en-US" dirty="0"/>
          </a:p>
        </p:txBody>
      </p:sp>
      <p:sp>
        <p:nvSpPr>
          <p:cNvPr id="152" name="文本框 151"/>
          <p:cNvSpPr txBox="1"/>
          <p:nvPr/>
        </p:nvSpPr>
        <p:spPr>
          <a:xfrm>
            <a:off x="7257784" y="5816531"/>
            <a:ext cx="1498983" cy="369332"/>
          </a:xfrm>
          <a:prstGeom prst="rect">
            <a:avLst/>
          </a:prstGeom>
          <a:noFill/>
        </p:spPr>
        <p:txBody>
          <a:bodyPr wrap="square" rtlCol="0">
            <a:spAutoFit/>
          </a:bodyPr>
          <a:lstStyle/>
          <a:p>
            <a:r>
              <a:rPr kumimoji="1" lang="zh-CN" altLang="en-US" smtClean="0"/>
              <a:t>总体后处理</a:t>
            </a:r>
            <a:endParaRPr kumimoji="1" lang="zh-CN" altLang="en-US" dirty="0"/>
          </a:p>
        </p:txBody>
      </p:sp>
      <p:sp>
        <p:nvSpPr>
          <p:cNvPr id="153" name="文本框 152"/>
          <p:cNvSpPr txBox="1"/>
          <p:nvPr/>
        </p:nvSpPr>
        <p:spPr>
          <a:xfrm>
            <a:off x="2633448" y="5816531"/>
            <a:ext cx="1591857" cy="369332"/>
          </a:xfrm>
          <a:prstGeom prst="rect">
            <a:avLst/>
          </a:prstGeom>
          <a:noFill/>
        </p:spPr>
        <p:txBody>
          <a:bodyPr wrap="square" rtlCol="0">
            <a:spAutoFit/>
          </a:bodyPr>
          <a:lstStyle/>
          <a:p>
            <a:r>
              <a:rPr kumimoji="1" lang="zh-CN" altLang="en-US" smtClean="0"/>
              <a:t>最终预测结果</a:t>
            </a:r>
            <a:endParaRPr kumimoji="1" lang="zh-CN" altLang="en-US" dirty="0"/>
          </a:p>
        </p:txBody>
      </p:sp>
      <p:cxnSp>
        <p:nvCxnSpPr>
          <p:cNvPr id="1043" name="曲线连接符 1042"/>
          <p:cNvCxnSpPr/>
          <p:nvPr/>
        </p:nvCxnSpPr>
        <p:spPr>
          <a:xfrm rot="16200000" flipV="1">
            <a:off x="8640080" y="1067994"/>
            <a:ext cx="12700" cy="1681418"/>
          </a:xfrm>
          <a:prstGeom prst="curvedConnector4">
            <a:avLst>
              <a:gd name="adj1" fmla="val 3300000"/>
              <a:gd name="adj2" fmla="val 98376"/>
            </a:avLst>
          </a:prstGeom>
          <a:ln>
            <a:tailEnd type="triangle"/>
          </a:ln>
        </p:spPr>
        <p:style>
          <a:lnRef idx="1">
            <a:schemeClr val="dk1"/>
          </a:lnRef>
          <a:fillRef idx="0">
            <a:schemeClr val="dk1"/>
          </a:fillRef>
          <a:effectRef idx="0">
            <a:schemeClr val="dk1"/>
          </a:effectRef>
          <a:fontRef idx="minor">
            <a:schemeClr val="tx1"/>
          </a:fontRef>
        </p:style>
      </p:cxnSp>
      <p:sp>
        <p:nvSpPr>
          <p:cNvPr id="1050" name="文本框 1049"/>
          <p:cNvSpPr txBox="1"/>
          <p:nvPr/>
        </p:nvSpPr>
        <p:spPr>
          <a:xfrm>
            <a:off x="8096649" y="1500992"/>
            <a:ext cx="1288089" cy="369332"/>
          </a:xfrm>
          <a:prstGeom prst="rect">
            <a:avLst/>
          </a:prstGeom>
          <a:noFill/>
        </p:spPr>
        <p:txBody>
          <a:bodyPr wrap="square" rtlCol="0">
            <a:spAutoFit/>
          </a:bodyPr>
          <a:lstStyle/>
          <a:p>
            <a:r>
              <a:rPr kumimoji="1" lang="zh-CN" altLang="en-US" smtClean="0"/>
              <a:t>模型更新</a:t>
            </a:r>
            <a:endParaRPr kumimoji="1" lang="zh-CN" altLang="en-US"/>
          </a:p>
        </p:txBody>
      </p:sp>
    </p:spTree>
    <p:extLst>
      <p:ext uri="{BB962C8B-B14F-4D97-AF65-F5344CB8AC3E}">
        <p14:creationId xmlns:p14="http://schemas.microsoft.com/office/powerpoint/2010/main" val="10974751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22" y="44183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574827" y="374648"/>
            <a:ext cx="1645859"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90002" y="405234"/>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目标跟踪框架</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67085" y="387774"/>
            <a:ext cx="2340191" cy="461665"/>
          </a:xfrm>
          <a:prstGeom prst="rect">
            <a:avLst/>
          </a:prstGeom>
          <a:noFill/>
        </p:spPr>
        <p:txBody>
          <a:bodyPr wrap="squar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KCF</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70599" y="387774"/>
            <a:ext cx="2340191" cy="461665"/>
          </a:xfrm>
          <a:prstGeom prst="rect">
            <a:avLst/>
          </a:prstGeom>
          <a:noFill/>
        </p:spPr>
        <p:txBody>
          <a:bodyPr wrap="square" rtlCol="0">
            <a:spAutoFit/>
          </a:bodyPr>
          <a:lstStyle/>
          <a:p>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MSKCF</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073521" y="374648"/>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实验与结果</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5950790" y="1168071"/>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2" name="矩形 11"/>
          <p:cNvSpPr/>
          <p:nvPr/>
        </p:nvSpPr>
        <p:spPr>
          <a:xfrm>
            <a:off x="5105374" y="1514838"/>
            <a:ext cx="1803425" cy="528705"/>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线性回归</a:t>
            </a:r>
            <a:endParaRPr lang="zh-CN" altLang="en-US" sz="2400" dirty="0">
              <a:latin typeface="Microsoft YaHei" charset="-122"/>
              <a:ea typeface="Microsoft YaHei" charset="-122"/>
              <a:cs typeface="Microsoft YaHei" charset="-122"/>
            </a:endParaRPr>
          </a:p>
        </p:txBody>
      </p:sp>
      <p:sp>
        <p:nvSpPr>
          <p:cNvPr id="13" name="矩形 12"/>
          <p:cNvSpPr/>
          <p:nvPr/>
        </p:nvSpPr>
        <p:spPr>
          <a:xfrm>
            <a:off x="612103" y="2043544"/>
            <a:ext cx="10597764" cy="4295253"/>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1741883" y="2594491"/>
            <a:ext cx="1814117"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打分函数</a:t>
            </a:r>
            <a:endParaRPr kumimoji="1" lang="zh-CN" altLang="en-US" sz="2400" dirty="0">
              <a:latin typeface="Microsoft YaHei" charset="-122"/>
              <a:ea typeface="Microsoft YaHei" charset="-122"/>
              <a:cs typeface="Microsoft YaHei" charset="-122"/>
            </a:endParaRPr>
          </a:p>
        </p:txBody>
      </p:sp>
      <p:sp>
        <p:nvSpPr>
          <p:cNvPr id="23" name="文本框 22"/>
          <p:cNvSpPr txBox="1"/>
          <p:nvPr/>
        </p:nvSpPr>
        <p:spPr>
          <a:xfrm>
            <a:off x="1741883" y="3361698"/>
            <a:ext cx="5791200"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目标函数</a:t>
            </a:r>
            <a:endParaRPr kumimoji="1" lang="zh-CN" altLang="en-US" sz="2400" dirty="0">
              <a:latin typeface="Microsoft YaHei" charset="-122"/>
              <a:ea typeface="Microsoft YaHei" charset="-122"/>
              <a:cs typeface="Microsoft YaHei" charset="-122"/>
            </a:endParaRPr>
          </a:p>
        </p:txBody>
      </p:sp>
      <p:sp>
        <p:nvSpPr>
          <p:cNvPr id="24" name="文本框 23"/>
          <p:cNvSpPr txBox="1"/>
          <p:nvPr/>
        </p:nvSpPr>
        <p:spPr>
          <a:xfrm>
            <a:off x="1749224" y="4203846"/>
            <a:ext cx="1240778"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解析解</a:t>
            </a:r>
            <a:endParaRPr kumimoji="1" lang="zh-CN" altLang="en-US" sz="2400" dirty="0">
              <a:latin typeface="Microsoft YaHei" charset="-122"/>
              <a:ea typeface="Microsoft YaHei" charset="-122"/>
              <a:cs typeface="Microsoft YaHei" charset="-122"/>
            </a:endParaRPr>
          </a:p>
        </p:txBody>
      </p:sp>
      <p:sp>
        <p:nvSpPr>
          <p:cNvPr id="25" name="文本框 24"/>
          <p:cNvSpPr txBox="1"/>
          <p:nvPr/>
        </p:nvSpPr>
        <p:spPr>
          <a:xfrm>
            <a:off x="1766874" y="5040488"/>
            <a:ext cx="1248119"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复数域</a:t>
            </a:r>
            <a:endParaRPr kumimoji="1" lang="zh-CN" altLang="en-US" sz="2400" dirty="0">
              <a:latin typeface="Microsoft YaHei" charset="-122"/>
              <a:ea typeface="Microsoft YaHei" charset="-122"/>
              <a:cs typeface="Microsoft YaHei" charset="-122"/>
            </a:endParaRPr>
          </a:p>
        </p:txBody>
      </p:sp>
      <p:pic>
        <p:nvPicPr>
          <p:cNvPr id="27" name="图片 26"/>
          <p:cNvPicPr>
            <a:picLocks noChangeAspect="1"/>
          </p:cNvPicPr>
          <p:nvPr/>
        </p:nvPicPr>
        <p:blipFill>
          <a:blip r:embed="rId4"/>
          <a:stretch>
            <a:fillRect/>
          </a:stretch>
        </p:blipFill>
        <p:spPr>
          <a:xfrm>
            <a:off x="4987264" y="2641173"/>
            <a:ext cx="1206500" cy="368300"/>
          </a:xfrm>
          <a:prstGeom prst="rect">
            <a:avLst/>
          </a:prstGeom>
        </p:spPr>
      </p:pic>
      <p:pic>
        <p:nvPicPr>
          <p:cNvPr id="28" name="图片 27"/>
          <p:cNvPicPr>
            <a:picLocks noChangeAspect="1"/>
          </p:cNvPicPr>
          <p:nvPr/>
        </p:nvPicPr>
        <p:blipFill>
          <a:blip r:embed="rId5"/>
          <a:stretch>
            <a:fillRect/>
          </a:stretch>
        </p:blipFill>
        <p:spPr>
          <a:xfrm>
            <a:off x="4987264" y="3224230"/>
            <a:ext cx="3187700" cy="736600"/>
          </a:xfrm>
          <a:prstGeom prst="rect">
            <a:avLst/>
          </a:prstGeom>
        </p:spPr>
      </p:pic>
      <p:pic>
        <p:nvPicPr>
          <p:cNvPr id="29" name="图片 28"/>
          <p:cNvPicPr>
            <a:picLocks noChangeAspect="1"/>
          </p:cNvPicPr>
          <p:nvPr/>
        </p:nvPicPr>
        <p:blipFill>
          <a:blip r:embed="rId6"/>
          <a:stretch>
            <a:fillRect/>
          </a:stretch>
        </p:blipFill>
        <p:spPr>
          <a:xfrm>
            <a:off x="4987264" y="4179031"/>
            <a:ext cx="2311400" cy="457200"/>
          </a:xfrm>
          <a:prstGeom prst="rect">
            <a:avLst/>
          </a:prstGeom>
        </p:spPr>
      </p:pic>
      <p:pic>
        <p:nvPicPr>
          <p:cNvPr id="30" name="图片 29"/>
          <p:cNvPicPr>
            <a:picLocks noChangeAspect="1"/>
          </p:cNvPicPr>
          <p:nvPr/>
        </p:nvPicPr>
        <p:blipFill>
          <a:blip r:embed="rId7"/>
          <a:stretch>
            <a:fillRect/>
          </a:stretch>
        </p:blipFill>
        <p:spPr>
          <a:xfrm>
            <a:off x="4987264" y="4977617"/>
            <a:ext cx="2374900" cy="457200"/>
          </a:xfrm>
          <a:prstGeom prst="rect">
            <a:avLst/>
          </a:prstGeom>
        </p:spPr>
      </p:pic>
      <p:sp>
        <p:nvSpPr>
          <p:cNvPr id="31" name="文本框 30"/>
          <p:cNvSpPr txBox="1"/>
          <p:nvPr/>
        </p:nvSpPr>
        <p:spPr>
          <a:xfrm>
            <a:off x="8954040" y="2743097"/>
            <a:ext cx="1397000" cy="379430"/>
          </a:xfrm>
          <a:prstGeom prst="rect">
            <a:avLst/>
          </a:prstGeom>
          <a:noFill/>
        </p:spPr>
        <p:txBody>
          <a:bodyPr wrap="square" rtlCol="0">
            <a:spAutoFit/>
          </a:bodyPr>
          <a:lstStyle/>
          <a:p>
            <a:r>
              <a:rPr kumimoji="1" lang="zh-CN" altLang="en-US" dirty="0" smtClean="0"/>
              <a:t>（公式</a:t>
            </a:r>
            <a:r>
              <a:rPr kumimoji="1" lang="en-US" altLang="zh-CN" dirty="0" smtClean="0"/>
              <a:t>1</a:t>
            </a:r>
            <a:r>
              <a:rPr kumimoji="1" lang="zh-CN" altLang="en-US" dirty="0" smtClean="0"/>
              <a:t>）</a:t>
            </a:r>
            <a:endParaRPr kumimoji="1" lang="zh-CN" altLang="en-US" dirty="0"/>
          </a:p>
        </p:txBody>
      </p:sp>
      <p:sp>
        <p:nvSpPr>
          <p:cNvPr id="32" name="文本框 31"/>
          <p:cNvSpPr txBox="1"/>
          <p:nvPr/>
        </p:nvSpPr>
        <p:spPr>
          <a:xfrm>
            <a:off x="8954040" y="3462378"/>
            <a:ext cx="1397000" cy="379430"/>
          </a:xfrm>
          <a:prstGeom prst="rect">
            <a:avLst/>
          </a:prstGeom>
          <a:noFill/>
        </p:spPr>
        <p:txBody>
          <a:bodyPr wrap="square" rtlCol="0">
            <a:spAutoFit/>
          </a:bodyPr>
          <a:lstStyle/>
          <a:p>
            <a:r>
              <a:rPr kumimoji="1" lang="zh-CN" altLang="en-US" dirty="0" smtClean="0"/>
              <a:t>（公式</a:t>
            </a:r>
            <a:r>
              <a:rPr kumimoji="1" lang="en-US" altLang="zh-CN" dirty="0" smtClean="0"/>
              <a:t>2</a:t>
            </a:r>
            <a:r>
              <a:rPr kumimoji="1" lang="zh-CN" altLang="en-US" dirty="0" smtClean="0"/>
              <a:t>）</a:t>
            </a:r>
            <a:endParaRPr kumimoji="1" lang="zh-CN" altLang="en-US" dirty="0"/>
          </a:p>
        </p:txBody>
      </p:sp>
      <p:sp>
        <p:nvSpPr>
          <p:cNvPr id="33" name="文本框 32"/>
          <p:cNvSpPr txBox="1"/>
          <p:nvPr/>
        </p:nvSpPr>
        <p:spPr>
          <a:xfrm>
            <a:off x="8954040" y="4256801"/>
            <a:ext cx="1397000" cy="379430"/>
          </a:xfrm>
          <a:prstGeom prst="rect">
            <a:avLst/>
          </a:prstGeom>
          <a:noFill/>
        </p:spPr>
        <p:txBody>
          <a:bodyPr wrap="square" rtlCol="0">
            <a:spAutoFit/>
          </a:bodyPr>
          <a:lstStyle/>
          <a:p>
            <a:r>
              <a:rPr kumimoji="1" lang="zh-CN" altLang="en-US" dirty="0" smtClean="0"/>
              <a:t>（公式</a:t>
            </a:r>
            <a:r>
              <a:rPr kumimoji="1" lang="en-US" altLang="zh-CN" dirty="0" smtClean="0"/>
              <a:t>3</a:t>
            </a:r>
            <a:r>
              <a:rPr kumimoji="1" lang="zh-CN" altLang="en-US" dirty="0" smtClean="0"/>
              <a:t>）</a:t>
            </a:r>
            <a:endParaRPr kumimoji="1" lang="zh-CN" altLang="en-US" dirty="0"/>
          </a:p>
        </p:txBody>
      </p:sp>
      <p:sp>
        <p:nvSpPr>
          <p:cNvPr id="34" name="文本框 33"/>
          <p:cNvSpPr txBox="1"/>
          <p:nvPr/>
        </p:nvSpPr>
        <p:spPr>
          <a:xfrm>
            <a:off x="8958290" y="4977617"/>
            <a:ext cx="1397000" cy="379430"/>
          </a:xfrm>
          <a:prstGeom prst="rect">
            <a:avLst/>
          </a:prstGeom>
          <a:noFill/>
        </p:spPr>
        <p:txBody>
          <a:bodyPr wrap="square" rtlCol="0">
            <a:spAutoFit/>
          </a:bodyPr>
          <a:lstStyle/>
          <a:p>
            <a:r>
              <a:rPr kumimoji="1" lang="zh-CN" altLang="en-US" dirty="0" smtClean="0"/>
              <a:t>（公式</a:t>
            </a:r>
            <a:r>
              <a:rPr kumimoji="1" lang="en-US" altLang="zh-CN" dirty="0" smtClean="0"/>
              <a:t>4</a:t>
            </a:r>
            <a:r>
              <a:rPr kumimoji="1" lang="zh-CN" altLang="en-US" dirty="0" smtClean="0"/>
              <a:t>）</a:t>
            </a:r>
            <a:endParaRPr kumimoji="1" lang="zh-CN" altLang="en-US" dirty="0"/>
          </a:p>
        </p:txBody>
      </p:sp>
    </p:spTree>
    <p:extLst>
      <p:ext uri="{BB962C8B-B14F-4D97-AF65-F5344CB8AC3E}">
        <p14:creationId xmlns:p14="http://schemas.microsoft.com/office/powerpoint/2010/main" val="14161609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16" y="0"/>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574827" y="374648"/>
            <a:ext cx="1645859"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90002" y="405234"/>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目标跟踪框架</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67085" y="387774"/>
            <a:ext cx="2340191" cy="461665"/>
          </a:xfrm>
          <a:prstGeom prst="rect">
            <a:avLst/>
          </a:prstGeom>
          <a:noFill/>
        </p:spPr>
        <p:txBody>
          <a:bodyPr wrap="squar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KCF</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70599" y="387774"/>
            <a:ext cx="2340191" cy="461665"/>
          </a:xfrm>
          <a:prstGeom prst="rect">
            <a:avLst/>
          </a:prstGeom>
          <a:noFill/>
        </p:spPr>
        <p:txBody>
          <a:bodyPr wrap="square" rtlCol="0">
            <a:spAutoFit/>
          </a:bodyPr>
          <a:lstStyle/>
          <a:p>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MSKCF</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073521" y="374648"/>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实验与结果</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5950790" y="1168071"/>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2" name="矩形 11"/>
          <p:cNvSpPr/>
          <p:nvPr/>
        </p:nvSpPr>
        <p:spPr>
          <a:xfrm>
            <a:off x="5105374" y="1514838"/>
            <a:ext cx="1803425" cy="528705"/>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循环采样</a:t>
            </a:r>
            <a:endParaRPr lang="zh-CN" altLang="en-US" sz="2400" dirty="0">
              <a:latin typeface="Microsoft YaHei" charset="-122"/>
              <a:ea typeface="Microsoft YaHei" charset="-122"/>
              <a:cs typeface="Microsoft YaHei" charset="-122"/>
            </a:endParaRPr>
          </a:p>
        </p:txBody>
      </p:sp>
      <p:sp>
        <p:nvSpPr>
          <p:cNvPr id="13" name="矩形 12"/>
          <p:cNvSpPr/>
          <p:nvPr/>
        </p:nvSpPr>
        <p:spPr>
          <a:xfrm>
            <a:off x="612103" y="2043544"/>
            <a:ext cx="10597764" cy="4295253"/>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1741883" y="2594491"/>
            <a:ext cx="1814117" cy="369332"/>
          </a:xfrm>
          <a:prstGeom prst="rect">
            <a:avLst/>
          </a:prstGeom>
          <a:noFill/>
        </p:spPr>
        <p:txBody>
          <a:bodyPr wrap="square" rtlCol="0">
            <a:spAutoFit/>
          </a:bodyPr>
          <a:lstStyle/>
          <a:p>
            <a:endParaRPr kumimoji="1" lang="zh-CN" altLang="en-US" dirty="0"/>
          </a:p>
        </p:txBody>
      </p:sp>
      <p:pic>
        <p:nvPicPr>
          <p:cNvPr id="21" name="图片 20"/>
          <p:cNvPicPr/>
          <p:nvPr/>
        </p:nvPicPr>
        <p:blipFill>
          <a:blip r:embed="rId4"/>
          <a:stretch>
            <a:fillRect/>
          </a:stretch>
        </p:blipFill>
        <p:spPr>
          <a:xfrm>
            <a:off x="1838726" y="2212207"/>
            <a:ext cx="8336719" cy="2715393"/>
          </a:xfrm>
          <a:prstGeom prst="rect">
            <a:avLst/>
          </a:prstGeom>
        </p:spPr>
      </p:pic>
      <p:sp>
        <p:nvSpPr>
          <p:cNvPr id="10" name="文本框 9"/>
          <p:cNvSpPr txBox="1"/>
          <p:nvPr/>
        </p:nvSpPr>
        <p:spPr>
          <a:xfrm>
            <a:off x="2220686" y="4927600"/>
            <a:ext cx="7852835" cy="369332"/>
          </a:xfrm>
          <a:prstGeom prst="rect">
            <a:avLst/>
          </a:prstGeom>
          <a:noFill/>
        </p:spPr>
        <p:txBody>
          <a:bodyPr wrap="square" rtlCol="0">
            <a:spAutoFit/>
          </a:bodyPr>
          <a:lstStyle/>
          <a:p>
            <a:r>
              <a:rPr kumimoji="1" lang="zh-CN" altLang="en-US" dirty="0" smtClean="0"/>
              <a:t>      </a:t>
            </a:r>
            <a:r>
              <a:rPr kumimoji="1" lang="en-US" altLang="zh-CN" dirty="0" smtClean="0"/>
              <a:t>+30		</a:t>
            </a:r>
            <a:r>
              <a:rPr kumimoji="1" lang="zh-CN" altLang="en-US" dirty="0" smtClean="0"/>
              <a:t>  </a:t>
            </a:r>
            <a:r>
              <a:rPr kumimoji="1" lang="en-US" altLang="zh-CN" dirty="0" smtClean="0"/>
              <a:t>+15	</a:t>
            </a:r>
            <a:r>
              <a:rPr kumimoji="1" lang="zh-CN" altLang="en-US" dirty="0" smtClean="0"/>
              <a:t>          基准样本 </a:t>
            </a:r>
            <a:r>
              <a:rPr kumimoji="1" lang="en-US" altLang="zh-CN" dirty="0" smtClean="0"/>
              <a:t>	</a:t>
            </a:r>
            <a:r>
              <a:rPr kumimoji="1" lang="zh-CN" altLang="en-US" dirty="0" smtClean="0"/>
              <a:t>          </a:t>
            </a:r>
            <a:r>
              <a:rPr kumimoji="1" lang="en-US" altLang="zh-CN" dirty="0" smtClean="0"/>
              <a:t>-15	</a:t>
            </a:r>
            <a:r>
              <a:rPr kumimoji="1" lang="zh-CN" altLang="en-US" dirty="0" smtClean="0"/>
              <a:t>     </a:t>
            </a:r>
            <a:r>
              <a:rPr kumimoji="1" lang="en-US" altLang="zh-CN" dirty="0" smtClean="0"/>
              <a:t>-30</a:t>
            </a:r>
            <a:endParaRPr kumimoji="1" lang="zh-CN" altLang="en-US" dirty="0"/>
          </a:p>
        </p:txBody>
      </p:sp>
      <p:pic>
        <p:nvPicPr>
          <p:cNvPr id="11" name="图片 10"/>
          <p:cNvPicPr>
            <a:picLocks noChangeAspect="1"/>
          </p:cNvPicPr>
          <p:nvPr/>
        </p:nvPicPr>
        <p:blipFill>
          <a:blip r:embed="rId5"/>
          <a:stretch>
            <a:fillRect/>
          </a:stretch>
        </p:blipFill>
        <p:spPr>
          <a:xfrm>
            <a:off x="5046480" y="5821919"/>
            <a:ext cx="1790700" cy="342900"/>
          </a:xfrm>
          <a:prstGeom prst="rect">
            <a:avLst/>
          </a:prstGeom>
        </p:spPr>
      </p:pic>
    </p:spTree>
    <p:extLst>
      <p:ext uri="{BB962C8B-B14F-4D97-AF65-F5344CB8AC3E}">
        <p14:creationId xmlns:p14="http://schemas.microsoft.com/office/powerpoint/2010/main" val="1272919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92" y="405234"/>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574827" y="374648"/>
            <a:ext cx="1645859"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90002" y="405234"/>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目标跟踪框架</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67085" y="387774"/>
            <a:ext cx="2340191" cy="461665"/>
          </a:xfrm>
          <a:prstGeom prst="rect">
            <a:avLst/>
          </a:prstGeom>
          <a:noFill/>
        </p:spPr>
        <p:txBody>
          <a:bodyPr wrap="squar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KCF</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70599" y="387774"/>
            <a:ext cx="2340191" cy="461665"/>
          </a:xfrm>
          <a:prstGeom prst="rect">
            <a:avLst/>
          </a:prstGeom>
          <a:noFill/>
        </p:spPr>
        <p:txBody>
          <a:bodyPr wrap="square" rtlCol="0">
            <a:spAutoFit/>
          </a:bodyPr>
          <a:lstStyle/>
          <a:p>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MSKCF</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073521" y="374648"/>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实验与结果</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5950790" y="1168071"/>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2" name="矩形 11"/>
          <p:cNvSpPr/>
          <p:nvPr/>
        </p:nvSpPr>
        <p:spPr>
          <a:xfrm>
            <a:off x="5105374" y="1514838"/>
            <a:ext cx="1803425" cy="528705"/>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核化</a:t>
            </a:r>
            <a:endParaRPr lang="zh-CN" altLang="en-US" sz="2400" dirty="0">
              <a:latin typeface="Microsoft YaHei" charset="-122"/>
              <a:ea typeface="Microsoft YaHei" charset="-122"/>
              <a:cs typeface="Microsoft YaHei" charset="-122"/>
            </a:endParaRPr>
          </a:p>
        </p:txBody>
      </p:sp>
      <p:sp>
        <p:nvSpPr>
          <p:cNvPr id="13" name="矩形 12"/>
          <p:cNvSpPr/>
          <p:nvPr/>
        </p:nvSpPr>
        <p:spPr>
          <a:xfrm>
            <a:off x="612103" y="2043544"/>
            <a:ext cx="10597764" cy="4295253"/>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2001321" y="2609593"/>
            <a:ext cx="1814117"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非线性情况</a:t>
            </a:r>
            <a:endParaRPr kumimoji="1" lang="zh-CN" altLang="en-US" sz="2400" dirty="0">
              <a:latin typeface="Microsoft YaHei" charset="-122"/>
              <a:ea typeface="Microsoft YaHei" charset="-122"/>
              <a:cs typeface="Microsoft YaHei" charset="-122"/>
            </a:endParaRPr>
          </a:p>
        </p:txBody>
      </p:sp>
      <p:sp>
        <p:nvSpPr>
          <p:cNvPr id="23" name="文本框 22"/>
          <p:cNvSpPr txBox="1"/>
          <p:nvPr/>
        </p:nvSpPr>
        <p:spPr>
          <a:xfrm>
            <a:off x="2001321" y="3350432"/>
            <a:ext cx="5791200"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打分函数</a:t>
            </a:r>
            <a:endParaRPr kumimoji="1" lang="zh-CN" altLang="en-US" sz="2400" dirty="0">
              <a:latin typeface="Microsoft YaHei" charset="-122"/>
              <a:ea typeface="Microsoft YaHei" charset="-122"/>
              <a:cs typeface="Microsoft YaHei" charset="-122"/>
            </a:endParaRPr>
          </a:p>
        </p:txBody>
      </p:sp>
      <p:sp>
        <p:nvSpPr>
          <p:cNvPr id="24" name="文本框 23"/>
          <p:cNvSpPr txBox="1"/>
          <p:nvPr/>
        </p:nvSpPr>
        <p:spPr>
          <a:xfrm>
            <a:off x="2001321" y="4191170"/>
            <a:ext cx="1362276"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解析解</a:t>
            </a:r>
            <a:endParaRPr kumimoji="1" lang="zh-CN" altLang="en-US" sz="2400" dirty="0">
              <a:latin typeface="Microsoft YaHei" charset="-122"/>
              <a:ea typeface="Microsoft YaHei" charset="-122"/>
              <a:cs typeface="Microsoft YaHei" charset="-122"/>
            </a:endParaRPr>
          </a:p>
        </p:txBody>
      </p:sp>
      <p:sp>
        <p:nvSpPr>
          <p:cNvPr id="25" name="文本框 24"/>
          <p:cNvSpPr txBox="1"/>
          <p:nvPr/>
        </p:nvSpPr>
        <p:spPr>
          <a:xfrm>
            <a:off x="2001321" y="4953678"/>
            <a:ext cx="1369617"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高斯核</a:t>
            </a:r>
            <a:endParaRPr kumimoji="1" lang="zh-CN" altLang="en-US" sz="2400" dirty="0">
              <a:latin typeface="Microsoft YaHei" charset="-122"/>
              <a:ea typeface="Microsoft YaHei" charset="-122"/>
              <a:cs typeface="Microsoft YaHei" charset="-122"/>
            </a:endParaRPr>
          </a:p>
        </p:txBody>
      </p:sp>
      <p:pic>
        <p:nvPicPr>
          <p:cNvPr id="10" name="图片 9"/>
          <p:cNvPicPr>
            <a:picLocks noChangeAspect="1"/>
          </p:cNvPicPr>
          <p:nvPr/>
        </p:nvPicPr>
        <p:blipFill>
          <a:blip r:embed="rId4"/>
          <a:stretch>
            <a:fillRect/>
          </a:stretch>
        </p:blipFill>
        <p:spPr>
          <a:xfrm>
            <a:off x="5067260" y="2524784"/>
            <a:ext cx="1574800" cy="698500"/>
          </a:xfrm>
          <a:prstGeom prst="rect">
            <a:avLst/>
          </a:prstGeom>
        </p:spPr>
      </p:pic>
      <p:pic>
        <p:nvPicPr>
          <p:cNvPr id="11" name="图片 10"/>
          <p:cNvPicPr>
            <a:picLocks noChangeAspect="1"/>
          </p:cNvPicPr>
          <p:nvPr/>
        </p:nvPicPr>
        <p:blipFill>
          <a:blip r:embed="rId5"/>
          <a:stretch>
            <a:fillRect/>
          </a:stretch>
        </p:blipFill>
        <p:spPr>
          <a:xfrm>
            <a:off x="5071672" y="3232014"/>
            <a:ext cx="2794000" cy="698500"/>
          </a:xfrm>
          <a:prstGeom prst="rect">
            <a:avLst/>
          </a:prstGeom>
        </p:spPr>
      </p:pic>
      <p:pic>
        <p:nvPicPr>
          <p:cNvPr id="14" name="图片 13"/>
          <p:cNvPicPr>
            <a:picLocks noChangeAspect="1"/>
          </p:cNvPicPr>
          <p:nvPr/>
        </p:nvPicPr>
        <p:blipFill>
          <a:blip r:embed="rId6"/>
          <a:stretch>
            <a:fillRect/>
          </a:stretch>
        </p:blipFill>
        <p:spPr>
          <a:xfrm>
            <a:off x="5071672" y="3973415"/>
            <a:ext cx="1320800" cy="647700"/>
          </a:xfrm>
          <a:prstGeom prst="rect">
            <a:avLst/>
          </a:prstGeom>
        </p:spPr>
      </p:pic>
      <p:pic>
        <p:nvPicPr>
          <p:cNvPr id="15" name="图片 14"/>
          <p:cNvPicPr>
            <a:picLocks noChangeAspect="1"/>
          </p:cNvPicPr>
          <p:nvPr/>
        </p:nvPicPr>
        <p:blipFill>
          <a:blip r:embed="rId7"/>
          <a:stretch>
            <a:fillRect/>
          </a:stretch>
        </p:blipFill>
        <p:spPr>
          <a:xfrm>
            <a:off x="5071672" y="4782434"/>
            <a:ext cx="4927600" cy="673100"/>
          </a:xfrm>
          <a:prstGeom prst="rect">
            <a:avLst/>
          </a:prstGeom>
        </p:spPr>
      </p:pic>
      <p:sp>
        <p:nvSpPr>
          <p:cNvPr id="31" name="文本框 30"/>
          <p:cNvSpPr txBox="1"/>
          <p:nvPr/>
        </p:nvSpPr>
        <p:spPr>
          <a:xfrm>
            <a:off x="10174263" y="2691828"/>
            <a:ext cx="1397000" cy="379430"/>
          </a:xfrm>
          <a:prstGeom prst="rect">
            <a:avLst/>
          </a:prstGeom>
          <a:noFill/>
        </p:spPr>
        <p:txBody>
          <a:bodyPr wrap="square" rtlCol="0">
            <a:spAutoFit/>
          </a:bodyPr>
          <a:lstStyle/>
          <a:p>
            <a:r>
              <a:rPr kumimoji="1" lang="zh-CN" altLang="en-US" dirty="0" smtClean="0"/>
              <a:t>（公式</a:t>
            </a:r>
            <a:r>
              <a:rPr kumimoji="1" lang="en-US" altLang="zh-CN" dirty="0" smtClean="0"/>
              <a:t>5</a:t>
            </a:r>
            <a:r>
              <a:rPr kumimoji="1" lang="zh-CN" altLang="en-US" dirty="0" smtClean="0"/>
              <a:t>）</a:t>
            </a:r>
            <a:endParaRPr kumimoji="1" lang="zh-CN" altLang="en-US" dirty="0"/>
          </a:p>
        </p:txBody>
      </p:sp>
      <p:sp>
        <p:nvSpPr>
          <p:cNvPr id="32" name="文本框 31"/>
          <p:cNvSpPr txBox="1"/>
          <p:nvPr/>
        </p:nvSpPr>
        <p:spPr>
          <a:xfrm>
            <a:off x="10174263" y="3432667"/>
            <a:ext cx="1397000" cy="379430"/>
          </a:xfrm>
          <a:prstGeom prst="rect">
            <a:avLst/>
          </a:prstGeom>
          <a:noFill/>
        </p:spPr>
        <p:txBody>
          <a:bodyPr wrap="square" rtlCol="0">
            <a:spAutoFit/>
          </a:bodyPr>
          <a:lstStyle/>
          <a:p>
            <a:r>
              <a:rPr kumimoji="1" lang="zh-CN" altLang="en-US" dirty="0" smtClean="0"/>
              <a:t>（公式</a:t>
            </a:r>
            <a:r>
              <a:rPr kumimoji="1" lang="en-US" altLang="zh-CN" dirty="0" smtClean="0"/>
              <a:t>6</a:t>
            </a:r>
            <a:r>
              <a:rPr kumimoji="1" lang="zh-CN" altLang="en-US" dirty="0" smtClean="0"/>
              <a:t>）</a:t>
            </a:r>
            <a:endParaRPr kumimoji="1" lang="zh-CN" altLang="en-US" dirty="0"/>
          </a:p>
        </p:txBody>
      </p:sp>
      <p:sp>
        <p:nvSpPr>
          <p:cNvPr id="33" name="文本框 32"/>
          <p:cNvSpPr txBox="1"/>
          <p:nvPr/>
        </p:nvSpPr>
        <p:spPr>
          <a:xfrm>
            <a:off x="10153541" y="4237025"/>
            <a:ext cx="1397000" cy="379430"/>
          </a:xfrm>
          <a:prstGeom prst="rect">
            <a:avLst/>
          </a:prstGeom>
          <a:noFill/>
        </p:spPr>
        <p:txBody>
          <a:bodyPr wrap="square" rtlCol="0">
            <a:spAutoFit/>
          </a:bodyPr>
          <a:lstStyle/>
          <a:p>
            <a:r>
              <a:rPr kumimoji="1" lang="zh-CN" altLang="en-US" dirty="0" smtClean="0"/>
              <a:t>（公式</a:t>
            </a:r>
            <a:r>
              <a:rPr kumimoji="1" lang="en-US" altLang="zh-CN" dirty="0" smtClean="0"/>
              <a:t>7</a:t>
            </a:r>
            <a:r>
              <a:rPr kumimoji="1" lang="zh-CN" altLang="en-US" dirty="0" smtClean="0"/>
              <a:t>）</a:t>
            </a:r>
            <a:endParaRPr kumimoji="1" lang="zh-CN" altLang="en-US" dirty="0"/>
          </a:p>
        </p:txBody>
      </p:sp>
      <p:sp>
        <p:nvSpPr>
          <p:cNvPr id="34" name="文本框 33"/>
          <p:cNvSpPr txBox="1"/>
          <p:nvPr/>
        </p:nvSpPr>
        <p:spPr>
          <a:xfrm>
            <a:off x="10215590" y="4955799"/>
            <a:ext cx="1397000" cy="379430"/>
          </a:xfrm>
          <a:prstGeom prst="rect">
            <a:avLst/>
          </a:prstGeom>
          <a:noFill/>
        </p:spPr>
        <p:txBody>
          <a:bodyPr wrap="square" rtlCol="0">
            <a:spAutoFit/>
          </a:bodyPr>
          <a:lstStyle/>
          <a:p>
            <a:r>
              <a:rPr kumimoji="1" lang="zh-CN" altLang="en-US" dirty="0" smtClean="0"/>
              <a:t>（公式</a:t>
            </a:r>
            <a:r>
              <a:rPr kumimoji="1" lang="en-US" altLang="zh-CN" dirty="0" smtClean="0"/>
              <a:t>8</a:t>
            </a:r>
            <a:r>
              <a:rPr kumimoji="1" lang="zh-CN" altLang="en-US" dirty="0" smtClean="0"/>
              <a:t>）</a:t>
            </a:r>
            <a:endParaRPr kumimoji="1" lang="zh-CN" altLang="en-US" dirty="0"/>
          </a:p>
        </p:txBody>
      </p:sp>
      <p:sp>
        <p:nvSpPr>
          <p:cNvPr id="16" name="文本框 15"/>
          <p:cNvSpPr txBox="1"/>
          <p:nvPr/>
        </p:nvSpPr>
        <p:spPr>
          <a:xfrm>
            <a:off x="2001321" y="5702300"/>
            <a:ext cx="1580079"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快速检测</a:t>
            </a:r>
            <a:endParaRPr kumimoji="1" lang="zh-CN" altLang="en-US" sz="2400" dirty="0">
              <a:latin typeface="Microsoft YaHei" charset="-122"/>
              <a:ea typeface="Microsoft YaHei" charset="-122"/>
              <a:cs typeface="Microsoft YaHei" charset="-122"/>
            </a:endParaRPr>
          </a:p>
        </p:txBody>
      </p:sp>
      <p:pic>
        <p:nvPicPr>
          <p:cNvPr id="17" name="图片 16"/>
          <p:cNvPicPr>
            <a:picLocks noChangeAspect="1"/>
          </p:cNvPicPr>
          <p:nvPr/>
        </p:nvPicPr>
        <p:blipFill>
          <a:blip r:embed="rId8"/>
          <a:stretch>
            <a:fillRect/>
          </a:stretch>
        </p:blipFill>
        <p:spPr>
          <a:xfrm>
            <a:off x="5105374" y="5646089"/>
            <a:ext cx="1816100" cy="495300"/>
          </a:xfrm>
          <a:prstGeom prst="rect">
            <a:avLst/>
          </a:prstGeom>
        </p:spPr>
      </p:pic>
      <p:sp>
        <p:nvSpPr>
          <p:cNvPr id="35" name="文本框 34"/>
          <p:cNvSpPr txBox="1"/>
          <p:nvPr/>
        </p:nvSpPr>
        <p:spPr>
          <a:xfrm>
            <a:off x="10215590" y="5725259"/>
            <a:ext cx="1397000" cy="379430"/>
          </a:xfrm>
          <a:prstGeom prst="rect">
            <a:avLst/>
          </a:prstGeom>
          <a:noFill/>
        </p:spPr>
        <p:txBody>
          <a:bodyPr wrap="square" rtlCol="0">
            <a:spAutoFit/>
          </a:bodyPr>
          <a:lstStyle/>
          <a:p>
            <a:r>
              <a:rPr kumimoji="1" lang="zh-CN" altLang="en-US" dirty="0" smtClean="0"/>
              <a:t>（公式</a:t>
            </a:r>
            <a:r>
              <a:rPr kumimoji="1" lang="en-US" altLang="zh-CN" dirty="0"/>
              <a:t>9</a:t>
            </a:r>
            <a:r>
              <a:rPr kumimoji="1" lang="zh-CN" altLang="en-US" dirty="0" smtClean="0"/>
              <a:t>）</a:t>
            </a:r>
            <a:endParaRPr kumimoji="1" lang="zh-CN" altLang="en-US" dirty="0"/>
          </a:p>
        </p:txBody>
      </p:sp>
    </p:spTree>
    <p:extLst>
      <p:ext uri="{BB962C8B-B14F-4D97-AF65-F5344CB8AC3E}">
        <p14:creationId xmlns:p14="http://schemas.microsoft.com/office/powerpoint/2010/main" val="8935110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58" y="652838"/>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574827" y="374648"/>
            <a:ext cx="1645859"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90002" y="405234"/>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目标跟踪框架</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67085" y="387774"/>
            <a:ext cx="2340191" cy="461665"/>
          </a:xfrm>
          <a:prstGeom prst="rect">
            <a:avLst/>
          </a:prstGeom>
          <a:noFill/>
        </p:spPr>
        <p:txBody>
          <a:bodyPr wrap="square" rtlCol="0">
            <a:spAutoFit/>
          </a:bodyPr>
          <a:lstStyle/>
          <a:p>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KCF</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70599" y="387774"/>
            <a:ext cx="2340191" cy="461665"/>
          </a:xfrm>
          <a:prstGeom prst="rect">
            <a:avLst/>
          </a:prstGeom>
          <a:noFill/>
        </p:spPr>
        <p:txBody>
          <a:bodyPr wrap="squar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MSKCF</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073521" y="374648"/>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实验与结果</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8137724" y="118531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2" name="矩形 11"/>
          <p:cNvSpPr/>
          <p:nvPr/>
        </p:nvSpPr>
        <p:spPr>
          <a:xfrm>
            <a:off x="6959600" y="1373066"/>
            <a:ext cx="2565400" cy="552315"/>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多特征融合策略</a:t>
            </a:r>
            <a:endParaRPr lang="zh-CN" altLang="en-US" sz="2400" dirty="0">
              <a:latin typeface="Microsoft YaHei" charset="-122"/>
              <a:ea typeface="Microsoft YaHei" charset="-122"/>
              <a:cs typeface="Microsoft YaHei" charset="-122"/>
            </a:endParaRPr>
          </a:p>
        </p:txBody>
      </p:sp>
      <p:sp>
        <p:nvSpPr>
          <p:cNvPr id="13" name="矩形 12"/>
          <p:cNvSpPr/>
          <p:nvPr/>
        </p:nvSpPr>
        <p:spPr>
          <a:xfrm>
            <a:off x="623392" y="1925381"/>
            <a:ext cx="10597764" cy="4602419"/>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74700" y="2032000"/>
            <a:ext cx="1689100" cy="461665"/>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HOG</a:t>
            </a:r>
            <a:r>
              <a:rPr kumimoji="1" lang="zh-CN" altLang="en-US" sz="2400" dirty="0" smtClean="0">
                <a:latin typeface="Microsoft YaHei" charset="-122"/>
                <a:ea typeface="Microsoft YaHei" charset="-122"/>
                <a:cs typeface="Microsoft YaHei" charset="-122"/>
              </a:rPr>
              <a:t>特征</a:t>
            </a:r>
            <a:endParaRPr kumimoji="1" lang="zh-CN" altLang="en-US" sz="2400" dirty="0">
              <a:latin typeface="Microsoft YaHei" charset="-122"/>
              <a:ea typeface="Microsoft YaHei" charset="-122"/>
              <a:cs typeface="Microsoft YaHei" charset="-122"/>
            </a:endParaRPr>
          </a:p>
        </p:txBody>
      </p:sp>
      <p:sp>
        <p:nvSpPr>
          <p:cNvPr id="11" name="圆角矩形 10"/>
          <p:cNvSpPr/>
          <p:nvPr/>
        </p:nvSpPr>
        <p:spPr>
          <a:xfrm>
            <a:off x="3424806" y="2353526"/>
            <a:ext cx="1689100" cy="419524"/>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检测窗口</a:t>
            </a:r>
            <a:endParaRPr kumimoji="1" lang="zh-CN" altLang="en-US" dirty="0"/>
          </a:p>
        </p:txBody>
      </p:sp>
      <p:sp>
        <p:nvSpPr>
          <p:cNvPr id="21" name="圆角矩形 20"/>
          <p:cNvSpPr/>
          <p:nvPr/>
        </p:nvSpPr>
        <p:spPr>
          <a:xfrm>
            <a:off x="3424806" y="3299722"/>
            <a:ext cx="1689100" cy="41910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归一化图像</a:t>
            </a:r>
            <a:endParaRPr kumimoji="1" lang="zh-CN" altLang="en-US" dirty="0"/>
          </a:p>
        </p:txBody>
      </p:sp>
      <p:sp>
        <p:nvSpPr>
          <p:cNvPr id="22" name="圆角矩形 21"/>
          <p:cNvSpPr/>
          <p:nvPr/>
        </p:nvSpPr>
        <p:spPr>
          <a:xfrm>
            <a:off x="6221190" y="2396385"/>
            <a:ext cx="2021110" cy="102300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几个</a:t>
            </a:r>
            <a:r>
              <a:rPr kumimoji="1" lang="en-US" altLang="zh-CN" dirty="0" smtClean="0"/>
              <a:t>cell</a:t>
            </a:r>
            <a:r>
              <a:rPr kumimoji="1" lang="zh-CN" altLang="en-US" dirty="0" smtClean="0"/>
              <a:t>组成一个</a:t>
            </a:r>
            <a:r>
              <a:rPr kumimoji="1" lang="en-US" altLang="zh-CN" dirty="0" smtClean="0"/>
              <a:t>block</a:t>
            </a:r>
            <a:r>
              <a:rPr kumimoji="1" lang="zh-CN" altLang="en-US" dirty="0" smtClean="0"/>
              <a:t>，将</a:t>
            </a:r>
            <a:r>
              <a:rPr kumimoji="1" lang="en-US" altLang="zh-CN" dirty="0" smtClean="0"/>
              <a:t>cell</a:t>
            </a:r>
            <a:r>
              <a:rPr kumimoji="1" lang="zh-CN" altLang="en-US" dirty="0" smtClean="0"/>
              <a:t>的直方图串联起来</a:t>
            </a:r>
            <a:endParaRPr kumimoji="1" lang="zh-CN" altLang="en-US" dirty="0"/>
          </a:p>
        </p:txBody>
      </p:sp>
      <p:sp>
        <p:nvSpPr>
          <p:cNvPr id="23" name="圆角矩形 22"/>
          <p:cNvSpPr/>
          <p:nvPr/>
        </p:nvSpPr>
        <p:spPr>
          <a:xfrm>
            <a:off x="3416300" y="4298711"/>
            <a:ext cx="1689100" cy="41910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计算梯度</a:t>
            </a:r>
            <a:endParaRPr kumimoji="1" lang="zh-CN" altLang="en-US" dirty="0"/>
          </a:p>
        </p:txBody>
      </p:sp>
      <p:sp>
        <p:nvSpPr>
          <p:cNvPr id="24" name="圆角矩形 23"/>
          <p:cNvSpPr/>
          <p:nvPr/>
        </p:nvSpPr>
        <p:spPr>
          <a:xfrm>
            <a:off x="3409950" y="5264236"/>
            <a:ext cx="1685026" cy="73207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将图像划分成</a:t>
            </a:r>
            <a:r>
              <a:rPr kumimoji="1" lang="en-US" altLang="zh-CN" dirty="0" smtClean="0"/>
              <a:t>cells</a:t>
            </a:r>
            <a:endParaRPr kumimoji="1" lang="zh-CN" altLang="en-US" dirty="0"/>
          </a:p>
        </p:txBody>
      </p:sp>
      <p:sp>
        <p:nvSpPr>
          <p:cNvPr id="25" name="圆角矩形 24"/>
          <p:cNvSpPr/>
          <p:nvPr/>
        </p:nvSpPr>
        <p:spPr>
          <a:xfrm>
            <a:off x="6388100" y="3895706"/>
            <a:ext cx="1689100" cy="88689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统计每个</a:t>
            </a:r>
            <a:r>
              <a:rPr kumimoji="1" lang="en-US" altLang="zh-CN" dirty="0" smtClean="0"/>
              <a:t>cell</a:t>
            </a:r>
            <a:r>
              <a:rPr kumimoji="1" lang="zh-CN" altLang="en-US" dirty="0" smtClean="0"/>
              <a:t>内每个</a:t>
            </a:r>
            <a:r>
              <a:rPr kumimoji="1" lang="en-US" altLang="zh-CN" dirty="0" smtClean="0"/>
              <a:t>bin</a:t>
            </a:r>
            <a:r>
              <a:rPr kumimoji="1" lang="zh-CN" altLang="en-US" dirty="0" smtClean="0"/>
              <a:t>的直方图</a:t>
            </a:r>
            <a:endParaRPr kumimoji="1" lang="zh-CN" altLang="en-US" dirty="0"/>
          </a:p>
        </p:txBody>
      </p:sp>
      <p:sp>
        <p:nvSpPr>
          <p:cNvPr id="26" name="圆角矩形 25"/>
          <p:cNvSpPr/>
          <p:nvPr/>
        </p:nvSpPr>
        <p:spPr>
          <a:xfrm>
            <a:off x="6407030" y="5264236"/>
            <a:ext cx="1689100" cy="73207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将梯度方向分成几个</a:t>
            </a:r>
            <a:r>
              <a:rPr kumimoji="1" lang="en-US" altLang="zh-CN" dirty="0" smtClean="0"/>
              <a:t>bins</a:t>
            </a:r>
            <a:endParaRPr kumimoji="1" lang="zh-CN" altLang="en-US" dirty="0"/>
          </a:p>
        </p:txBody>
      </p:sp>
      <p:cxnSp>
        <p:nvCxnSpPr>
          <p:cNvPr id="30" name="直线箭头连接符 29"/>
          <p:cNvCxnSpPr>
            <a:endCxn id="24" idx="0"/>
          </p:cNvCxnSpPr>
          <p:nvPr/>
        </p:nvCxnSpPr>
        <p:spPr>
          <a:xfrm flipH="1">
            <a:off x="4252463" y="4717811"/>
            <a:ext cx="8387" cy="54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直线箭头连接符 31"/>
          <p:cNvCxnSpPr/>
          <p:nvPr/>
        </p:nvCxnSpPr>
        <p:spPr>
          <a:xfrm flipH="1">
            <a:off x="4265162" y="2766877"/>
            <a:ext cx="8387" cy="54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线箭头连接符 32"/>
          <p:cNvCxnSpPr/>
          <p:nvPr/>
        </p:nvCxnSpPr>
        <p:spPr>
          <a:xfrm flipH="1">
            <a:off x="4260969" y="3739509"/>
            <a:ext cx="8387" cy="54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线箭头连接符 34"/>
          <p:cNvCxnSpPr/>
          <p:nvPr/>
        </p:nvCxnSpPr>
        <p:spPr>
          <a:xfrm>
            <a:off x="5113906" y="5630273"/>
            <a:ext cx="12741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直线箭头连接符 39"/>
          <p:cNvCxnSpPr/>
          <p:nvPr/>
        </p:nvCxnSpPr>
        <p:spPr>
          <a:xfrm flipV="1">
            <a:off x="7251580" y="4793232"/>
            <a:ext cx="0" cy="4710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线箭头连接符 40"/>
          <p:cNvCxnSpPr/>
          <p:nvPr/>
        </p:nvCxnSpPr>
        <p:spPr>
          <a:xfrm flipV="1">
            <a:off x="7251580" y="3424702"/>
            <a:ext cx="0" cy="4710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99697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58" y="9654"/>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02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574827" y="374648"/>
            <a:ext cx="1645859"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90002" y="405234"/>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目标跟踪框架</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67085" y="387774"/>
            <a:ext cx="2340191" cy="461665"/>
          </a:xfrm>
          <a:prstGeom prst="rect">
            <a:avLst/>
          </a:prstGeom>
          <a:noFill/>
        </p:spPr>
        <p:txBody>
          <a:bodyPr wrap="square" rtlCol="0">
            <a:spAutoFit/>
          </a:bodyPr>
          <a:lstStyle/>
          <a:p>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KCF</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70599" y="387774"/>
            <a:ext cx="2340191" cy="461665"/>
          </a:xfrm>
          <a:prstGeom prst="rect">
            <a:avLst/>
          </a:prstGeom>
          <a:noFill/>
        </p:spPr>
        <p:txBody>
          <a:bodyPr wrap="squar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MSKCF</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073521" y="374648"/>
            <a:ext cx="2340191" cy="461665"/>
          </a:xfrm>
          <a:prstGeom prst="rect">
            <a:avLst/>
          </a:prstGeom>
          <a:noFill/>
        </p:spPr>
        <p:txBody>
          <a:bodyPr wrap="square" rtlCol="0">
            <a:spAutoFit/>
          </a:bodyPr>
          <a:lstStyle/>
          <a:p>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实验与结果</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8137724" y="118531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2" name="矩形 11"/>
          <p:cNvSpPr/>
          <p:nvPr/>
        </p:nvSpPr>
        <p:spPr>
          <a:xfrm>
            <a:off x="6959600" y="1373066"/>
            <a:ext cx="2565400" cy="552315"/>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多特征融合策略</a:t>
            </a:r>
            <a:endParaRPr lang="zh-CN" altLang="en-US" sz="2400" dirty="0">
              <a:latin typeface="Microsoft YaHei" charset="-122"/>
              <a:ea typeface="Microsoft YaHei" charset="-122"/>
              <a:cs typeface="Microsoft YaHei" charset="-122"/>
            </a:endParaRPr>
          </a:p>
        </p:txBody>
      </p:sp>
      <p:sp>
        <p:nvSpPr>
          <p:cNvPr id="13" name="矩形 12"/>
          <p:cNvSpPr/>
          <p:nvPr/>
        </p:nvSpPr>
        <p:spPr>
          <a:xfrm>
            <a:off x="623392" y="1925381"/>
            <a:ext cx="10597764" cy="4602419"/>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74700" y="2032000"/>
            <a:ext cx="1689100" cy="461665"/>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CN</a:t>
            </a:r>
            <a:r>
              <a:rPr kumimoji="1" lang="zh-CN" altLang="en-US" sz="2400" dirty="0" smtClean="0">
                <a:latin typeface="Microsoft YaHei" charset="-122"/>
                <a:ea typeface="Microsoft YaHei" charset="-122"/>
                <a:cs typeface="Microsoft YaHei" charset="-122"/>
              </a:rPr>
              <a:t>特征</a:t>
            </a:r>
            <a:endParaRPr kumimoji="1" lang="zh-CN" altLang="en-US" sz="2400" dirty="0">
              <a:latin typeface="Microsoft YaHei" charset="-122"/>
              <a:ea typeface="Microsoft YaHei" charset="-122"/>
              <a:cs typeface="Microsoft YaHei" charset="-122"/>
            </a:endParaRPr>
          </a:p>
        </p:txBody>
      </p:sp>
      <p:sp>
        <p:nvSpPr>
          <p:cNvPr id="15" name="矩形 14"/>
          <p:cNvSpPr/>
          <p:nvPr/>
        </p:nvSpPr>
        <p:spPr>
          <a:xfrm>
            <a:off x="1844820" y="3187293"/>
            <a:ext cx="7246056" cy="1569660"/>
          </a:xfrm>
          <a:prstGeom prst="rect">
            <a:avLst/>
          </a:prstGeom>
        </p:spPr>
        <p:txBody>
          <a:bodyPr wrap="square">
            <a:spAutoFit/>
          </a:bodyPr>
          <a:lstStyle/>
          <a:p>
            <a:pPr algn="just">
              <a:spcAft>
                <a:spcPts val="0"/>
              </a:spcAft>
            </a:pPr>
            <a:r>
              <a:rPr lang="en-US" altLang="zh-CN" sz="2400" kern="100" dirty="0" smtClean="0">
                <a:effectLst/>
                <a:latin typeface="Microsoft YaHei Light" charset="-122"/>
                <a:ea typeface="Microsoft YaHei Light" charset="-122"/>
                <a:cs typeface="Microsoft YaHei Light" charset="-122"/>
              </a:rPr>
              <a:t>CN(Color Naming)</a:t>
            </a:r>
            <a:r>
              <a:rPr lang="zh-CN" altLang="zh-CN" sz="2400" kern="100" dirty="0" smtClean="0">
                <a:effectLst/>
                <a:latin typeface="Microsoft YaHei Light" charset="-122"/>
                <a:ea typeface="Microsoft YaHei Light" charset="-122"/>
                <a:cs typeface="Microsoft YaHei Light" charset="-122"/>
              </a:rPr>
              <a:t>特征，是一个透视空间，它是人类分配的用于描述颜色的语言标签。与</a:t>
            </a:r>
            <a:r>
              <a:rPr lang="en-US" altLang="zh-CN" sz="2400" kern="100" dirty="0" smtClean="0">
                <a:effectLst/>
                <a:latin typeface="Microsoft YaHei Light" charset="-122"/>
                <a:ea typeface="Microsoft YaHei Light" charset="-122"/>
                <a:cs typeface="Microsoft YaHei Light" charset="-122"/>
              </a:rPr>
              <a:t>RGB</a:t>
            </a:r>
            <a:r>
              <a:rPr lang="zh-CN" altLang="zh-CN" sz="2400" kern="100" dirty="0" smtClean="0">
                <a:effectLst/>
                <a:latin typeface="Microsoft YaHei Light" charset="-122"/>
                <a:ea typeface="Microsoft YaHei Light" charset="-122"/>
                <a:cs typeface="Microsoft YaHei Light" charset="-122"/>
              </a:rPr>
              <a:t>空间相比，</a:t>
            </a:r>
            <a:r>
              <a:rPr lang="en-US" altLang="zh-CN" sz="2400" kern="100" dirty="0" smtClean="0">
                <a:effectLst/>
                <a:latin typeface="Microsoft YaHei Light" charset="-122"/>
                <a:ea typeface="Microsoft YaHei Light" charset="-122"/>
                <a:cs typeface="Microsoft YaHei Light" charset="-122"/>
              </a:rPr>
              <a:t>CN</a:t>
            </a:r>
            <a:r>
              <a:rPr lang="zh-CN" altLang="zh-CN" sz="2400" kern="100" dirty="0" smtClean="0">
                <a:effectLst/>
                <a:latin typeface="Microsoft YaHei Light" charset="-122"/>
                <a:ea typeface="Microsoft YaHei Light" charset="-122"/>
                <a:cs typeface="Microsoft YaHei Light" charset="-122"/>
              </a:rPr>
              <a:t>特征空间的距离与人类感觉更相似。</a:t>
            </a:r>
            <a:r>
              <a:rPr lang="en-US" altLang="zh-CN" sz="2400" kern="100" dirty="0" smtClean="0">
                <a:effectLst/>
                <a:latin typeface="Microsoft YaHei Light" charset="-122"/>
                <a:ea typeface="Microsoft YaHei Light" charset="-122"/>
                <a:cs typeface="Microsoft YaHei Light" charset="-122"/>
              </a:rPr>
              <a:t>CN</a:t>
            </a:r>
            <a:r>
              <a:rPr lang="zh-CN" altLang="zh-CN" sz="2400" kern="100" dirty="0" smtClean="0">
                <a:effectLst/>
                <a:latin typeface="Microsoft YaHei Light" charset="-122"/>
                <a:ea typeface="Microsoft YaHei Light" charset="-122"/>
                <a:cs typeface="Microsoft YaHei Light" charset="-122"/>
              </a:rPr>
              <a:t>特征提供对象颜色的感知，通常包含对象的重要信息</a:t>
            </a:r>
            <a:r>
              <a:rPr lang="zh-CN" altLang="zh-CN" sz="2000" kern="100" dirty="0" smtClean="0">
                <a:effectLst/>
                <a:latin typeface="Microsoft YaHei Light" charset="-122"/>
                <a:ea typeface="Microsoft YaHei Light" charset="-122"/>
                <a:cs typeface="Microsoft YaHei Light" charset="-122"/>
              </a:rPr>
              <a:t>。</a:t>
            </a:r>
            <a:endParaRPr lang="zh-CN" altLang="zh-CN" sz="2000" kern="100" dirty="0">
              <a:effectLst/>
              <a:latin typeface="Microsoft YaHei Light" charset="-122"/>
              <a:ea typeface="Microsoft YaHei Light" charset="-122"/>
              <a:cs typeface="Microsoft YaHei Light" charset="-122"/>
            </a:endParaRPr>
          </a:p>
        </p:txBody>
      </p:sp>
      <p:sp>
        <p:nvSpPr>
          <p:cNvPr id="16" name="文本框 15"/>
          <p:cNvSpPr txBox="1"/>
          <p:nvPr/>
        </p:nvSpPr>
        <p:spPr>
          <a:xfrm>
            <a:off x="774700" y="5557200"/>
            <a:ext cx="10597764" cy="461665"/>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HOG</a:t>
            </a:r>
            <a:r>
              <a:rPr kumimoji="1" lang="zh-CN" altLang="en-US" sz="2400" dirty="0" smtClean="0">
                <a:latin typeface="Microsoft YaHei" charset="-122"/>
                <a:ea typeface="Microsoft YaHei" charset="-122"/>
                <a:cs typeface="Microsoft YaHei" charset="-122"/>
              </a:rPr>
              <a:t>特征和</a:t>
            </a:r>
            <a:r>
              <a:rPr kumimoji="1" lang="en-US" altLang="zh-CN" sz="2400" dirty="0" smtClean="0">
                <a:latin typeface="Microsoft YaHei" charset="-122"/>
                <a:ea typeface="Microsoft YaHei" charset="-122"/>
                <a:cs typeface="Microsoft YaHei" charset="-122"/>
              </a:rPr>
              <a:t>CN</a:t>
            </a:r>
            <a:r>
              <a:rPr kumimoji="1" lang="zh-CN" altLang="en-US" sz="2400" dirty="0" smtClean="0">
                <a:latin typeface="Microsoft YaHei" charset="-122"/>
                <a:ea typeface="Microsoft YaHei" charset="-122"/>
                <a:cs typeface="Microsoft YaHei" charset="-122"/>
              </a:rPr>
              <a:t>特征互为补充，一个强调图像渐变，一个则集中在颜色信息上</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459187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648</TotalTime>
  <Words>1950</Words>
  <Application>Microsoft Office PowerPoint</Application>
  <PresentationFormat>宽屏</PresentationFormat>
  <Paragraphs>368</Paragraphs>
  <Slides>23</Slides>
  <Notes>23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+微软雅黑</vt:lpstr>
      <vt:lpstr>Microsoft YaHei Light</vt:lpstr>
      <vt:lpstr>DengXian</vt:lpstr>
      <vt:lpstr>DengXian Light</vt:lpstr>
      <vt:lpstr>Microsoft YaHei</vt:lpstr>
      <vt:lpstr>Microsoft YaHei</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zzx_pc</cp:lastModifiedBy>
  <cp:revision>67</cp:revision>
  <dcterms:created xsi:type="dcterms:W3CDTF">2017-05-14T04:19:33Z</dcterms:created>
  <dcterms:modified xsi:type="dcterms:W3CDTF">2017-05-15T01:58:44Z</dcterms:modified>
</cp:coreProperties>
</file>